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59" r:id="rId6"/>
    <p:sldId id="260" r:id="rId7"/>
    <p:sldId id="257" r:id="rId8"/>
    <p:sldId id="258" r:id="rId9"/>
    <p:sldId id="310" r:id="rId10"/>
    <p:sldId id="262" r:id="rId11"/>
    <p:sldId id="295" r:id="rId12"/>
    <p:sldId id="296" r:id="rId13"/>
    <p:sldId id="272" r:id="rId14"/>
    <p:sldId id="271" r:id="rId15"/>
    <p:sldId id="265" r:id="rId16"/>
    <p:sldId id="273" r:id="rId17"/>
    <p:sldId id="266" r:id="rId18"/>
    <p:sldId id="288" r:id="rId19"/>
    <p:sldId id="267" r:id="rId20"/>
    <p:sldId id="300" r:id="rId21"/>
    <p:sldId id="305" r:id="rId22"/>
    <p:sldId id="301" r:id="rId23"/>
    <p:sldId id="306" r:id="rId24"/>
    <p:sldId id="307" r:id="rId25"/>
    <p:sldId id="308" r:id="rId26"/>
    <p:sldId id="294" r:id="rId27"/>
    <p:sldId id="299" r:id="rId28"/>
    <p:sldId id="274" r:id="rId29"/>
    <p:sldId id="276" r:id="rId30"/>
    <p:sldId id="318" r:id="rId31"/>
    <p:sldId id="269" r:id="rId32"/>
    <p:sldId id="280" r:id="rId33"/>
    <p:sldId id="279" r:id="rId34"/>
    <p:sldId id="287" r:id="rId35"/>
    <p:sldId id="286" r:id="rId36"/>
    <p:sldId id="312" r:id="rId37"/>
    <p:sldId id="314" r:id="rId38"/>
    <p:sldId id="282" r:id="rId39"/>
    <p:sldId id="298" r:id="rId40"/>
    <p:sldId id="270" r:id="rId41"/>
    <p:sldId id="278" r:id="rId42"/>
    <p:sldId id="303" r:id="rId43"/>
    <p:sldId id="281" r:id="rId44"/>
    <p:sldId id="284" r:id="rId45"/>
    <p:sldId id="315" r:id="rId46"/>
    <p:sldId id="313" r:id="rId47"/>
    <p:sldId id="309" r:id="rId48"/>
    <p:sldId id="317" r:id="rId49"/>
    <p:sldId id="29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8D7F"/>
    <a:srgbClr val="5DC092"/>
    <a:srgbClr val="345159"/>
    <a:srgbClr val="888888"/>
    <a:srgbClr val="B1F2BA"/>
    <a:srgbClr val="BCE2E1"/>
    <a:srgbClr val="7BF298"/>
    <a:srgbClr val="FFC71C"/>
    <a:srgbClr val="8ECECC"/>
    <a:srgbClr val="F98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9931CA-EB02-44A8-A7EE-126255D260C2}" v="100" dt="2019-11-21T15:31:20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Lam" userId="773e746a-ef7f-4441-b7af-54764f6af2de" providerId="ADAL" clId="{47B10ACA-3C3C-40AE-A27C-9F3FE292716D}"/>
    <pc:docChg chg="modSld">
      <pc:chgData name="Alex Lam" userId="773e746a-ef7f-4441-b7af-54764f6af2de" providerId="ADAL" clId="{47B10ACA-3C3C-40AE-A27C-9F3FE292716D}" dt="2019-11-21T05:45:24.259" v="0" actId="20577"/>
      <pc:docMkLst>
        <pc:docMk/>
      </pc:docMkLst>
    </pc:docChg>
  </pc:docChgLst>
  <pc:docChgLst>
    <pc:chgData name="Alex Lam" userId="773e746a-ef7f-4441-b7af-54764f6af2de" providerId="ADAL" clId="{EC9931CA-EB02-44A8-A7EE-126255D260C2}"/>
    <pc:docChg chg="undo custSel addSld delSld modSld sldOrd">
      <pc:chgData name="Alex Lam" userId="773e746a-ef7f-4441-b7af-54764f6af2de" providerId="ADAL" clId="{EC9931CA-EB02-44A8-A7EE-126255D260C2}" dt="2019-12-02T01:33:33.481" v="104" actId="20577"/>
      <pc:docMkLst>
        <pc:docMk/>
      </pc:docMkLst>
      <pc:sldChg chg="addSp delSp modSp">
        <pc:chgData name="Alex Lam" userId="773e746a-ef7f-4441-b7af-54764f6af2de" providerId="ADAL" clId="{EC9931CA-EB02-44A8-A7EE-126255D260C2}" dt="2019-11-21T15:20:59.143" v="17" actId="1036"/>
        <pc:sldMkLst>
          <pc:docMk/>
          <pc:sldMk cId="3049413243" sldId="258"/>
        </pc:sldMkLst>
        <pc:spChg chg="add del mod">
          <ac:chgData name="Alex Lam" userId="773e746a-ef7f-4441-b7af-54764f6af2de" providerId="ADAL" clId="{EC9931CA-EB02-44A8-A7EE-126255D260C2}" dt="2019-11-21T15:20:43.890" v="6" actId="478"/>
          <ac:spMkLst>
            <pc:docMk/>
            <pc:sldMk cId="3049413243" sldId="258"/>
            <ac:spMk id="9" creationId="{3E4CF555-7E1B-4483-8BCA-4DA11D4C5CB2}"/>
          </ac:spMkLst>
        </pc:spChg>
        <pc:graphicFrameChg chg="del">
          <ac:chgData name="Alex Lam" userId="773e746a-ef7f-4441-b7af-54764f6af2de" providerId="ADAL" clId="{EC9931CA-EB02-44A8-A7EE-126255D260C2}" dt="2019-11-21T15:20:10.568" v="0" actId="478"/>
          <ac:graphicFrameMkLst>
            <pc:docMk/>
            <pc:sldMk cId="3049413243" sldId="258"/>
            <ac:graphicFrameMk id="11" creationId="{02D309E5-9EBD-4545-9984-237D136A243B}"/>
          </ac:graphicFrameMkLst>
        </pc:graphicFrameChg>
        <pc:graphicFrameChg chg="add mod modGraphic">
          <ac:chgData name="Alex Lam" userId="773e746a-ef7f-4441-b7af-54764f6af2de" providerId="ADAL" clId="{EC9931CA-EB02-44A8-A7EE-126255D260C2}" dt="2019-11-21T15:20:59.143" v="17" actId="1036"/>
          <ac:graphicFrameMkLst>
            <pc:docMk/>
            <pc:sldMk cId="3049413243" sldId="258"/>
            <ac:graphicFrameMk id="12" creationId="{57E05005-6D98-421F-AF59-F0558A6DB3F7}"/>
          </ac:graphicFrameMkLst>
        </pc:graphicFrameChg>
      </pc:sldChg>
      <pc:sldChg chg="modSp">
        <pc:chgData name="Alex Lam" userId="773e746a-ef7f-4441-b7af-54764f6af2de" providerId="ADAL" clId="{EC9931CA-EB02-44A8-A7EE-126255D260C2}" dt="2019-12-02T01:33:33.481" v="104" actId="20577"/>
        <pc:sldMkLst>
          <pc:docMk/>
          <pc:sldMk cId="4138896374" sldId="260"/>
        </pc:sldMkLst>
        <pc:spChg chg="mod">
          <ac:chgData name="Alex Lam" userId="773e746a-ef7f-4441-b7af-54764f6af2de" providerId="ADAL" clId="{EC9931CA-EB02-44A8-A7EE-126255D260C2}" dt="2019-12-02T01:33:33.481" v="104" actId="20577"/>
          <ac:spMkLst>
            <pc:docMk/>
            <pc:sldMk cId="4138896374" sldId="260"/>
            <ac:spMk id="3" creationId="{5C442865-B13A-421F-8086-B80E3C0D944A}"/>
          </ac:spMkLst>
        </pc:spChg>
      </pc:sldChg>
      <pc:sldChg chg="add del ord">
        <pc:chgData name="Alex Lam" userId="773e746a-ef7f-4441-b7af-54764f6af2de" providerId="ADAL" clId="{EC9931CA-EB02-44A8-A7EE-126255D260C2}" dt="2019-11-21T15:29:24.954" v="63"/>
        <pc:sldMkLst>
          <pc:docMk/>
          <pc:sldMk cId="2620084942" sldId="274"/>
        </pc:sldMkLst>
      </pc:sldChg>
      <pc:sldChg chg="add del">
        <pc:chgData name="Alex Lam" userId="773e746a-ef7f-4441-b7af-54764f6af2de" providerId="ADAL" clId="{EC9931CA-EB02-44A8-A7EE-126255D260C2}" dt="2019-11-21T15:29:42.531" v="65"/>
        <pc:sldMkLst>
          <pc:docMk/>
          <pc:sldMk cId="4173243970" sldId="276"/>
        </pc:sldMkLst>
      </pc:sldChg>
      <pc:sldChg chg="ord">
        <pc:chgData name="Alex Lam" userId="773e746a-ef7f-4441-b7af-54764f6af2de" providerId="ADAL" clId="{EC9931CA-EB02-44A8-A7EE-126255D260C2}" dt="2019-11-21T15:31:20.235" v="99"/>
        <pc:sldMkLst>
          <pc:docMk/>
          <pc:sldMk cId="3905045536" sldId="287"/>
        </pc:sldMkLst>
      </pc:sldChg>
      <pc:sldChg chg="modSp">
        <pc:chgData name="Alex Lam" userId="773e746a-ef7f-4441-b7af-54764f6af2de" providerId="ADAL" clId="{EC9931CA-EB02-44A8-A7EE-126255D260C2}" dt="2019-11-21T15:30:39.546" v="97" actId="20577"/>
        <pc:sldMkLst>
          <pc:docMk/>
          <pc:sldMk cId="3077780428" sldId="317"/>
        </pc:sldMkLst>
        <pc:spChg chg="mod">
          <ac:chgData name="Alex Lam" userId="773e746a-ef7f-4441-b7af-54764f6af2de" providerId="ADAL" clId="{EC9931CA-EB02-44A8-A7EE-126255D260C2}" dt="2019-11-21T15:30:39.546" v="97" actId="20577"/>
          <ac:spMkLst>
            <pc:docMk/>
            <pc:sldMk cId="3077780428" sldId="317"/>
            <ac:spMk id="3" creationId="{6700D52E-796F-4D27-B589-AC795FA47B15}"/>
          </ac:spMkLst>
        </pc:spChg>
      </pc:sldChg>
      <pc:sldChg chg="add">
        <pc:chgData name="Alex Lam" userId="773e746a-ef7f-4441-b7af-54764f6af2de" providerId="ADAL" clId="{EC9931CA-EB02-44A8-A7EE-126255D260C2}" dt="2019-11-21T15:29:59.262" v="66"/>
        <pc:sldMkLst>
          <pc:docMk/>
          <pc:sldMk cId="1433045184" sldId="318"/>
        </pc:sldMkLst>
      </pc:sldChg>
    </pc:docChg>
  </pc:docChgLst>
  <pc:docChgLst>
    <pc:chgData name="Jonathan Gilbert" userId="S::jondgilbert@knights.ucf.edu::efc2d30d-4ecb-47a9-940c-0f5d12dd4d45" providerId="AD" clId="Web-{D24931DC-B115-088B-6B05-62739D60C828}"/>
    <pc:docChg chg="modSld">
      <pc:chgData name="Jonathan Gilbert" userId="S::jondgilbert@knights.ucf.edu::efc2d30d-4ecb-47a9-940c-0f5d12dd4d45" providerId="AD" clId="Web-{D24931DC-B115-088B-6B05-62739D60C828}" dt="2019-11-21T13:38:53.288" v="717" actId="1076"/>
      <pc:docMkLst>
        <pc:docMk/>
      </pc:docMkLst>
      <pc:sldChg chg="addSp delSp modSp">
        <pc:chgData name="Jonathan Gilbert" userId="S::jondgilbert@knights.ucf.edu::efc2d30d-4ecb-47a9-940c-0f5d12dd4d45" providerId="AD" clId="Web-{D24931DC-B115-088B-6B05-62739D60C828}" dt="2019-11-21T13:25:24.213" v="56" actId="1076"/>
        <pc:sldMkLst>
          <pc:docMk/>
          <pc:sldMk cId="3020824821" sldId="281"/>
        </pc:sldMkLst>
        <pc:spChg chg="del">
          <ac:chgData name="Jonathan Gilbert" userId="S::jondgilbert@knights.ucf.edu::efc2d30d-4ecb-47a9-940c-0f5d12dd4d45" providerId="AD" clId="Web-{D24931DC-B115-088B-6B05-62739D60C828}" dt="2019-11-21T13:25:16.619" v="53"/>
          <ac:spMkLst>
            <pc:docMk/>
            <pc:sldMk cId="3020824821" sldId="281"/>
            <ac:spMk id="7" creationId="{07CC645E-09FA-4216-AD80-4A222711B9F8}"/>
          </ac:spMkLst>
        </pc:spChg>
        <pc:picChg chg="add mod">
          <ac:chgData name="Jonathan Gilbert" userId="S::jondgilbert@knights.ucf.edu::efc2d30d-4ecb-47a9-940c-0f5d12dd4d45" providerId="AD" clId="Web-{D24931DC-B115-088B-6B05-62739D60C828}" dt="2019-11-21T13:24:51.852" v="52" actId="1076"/>
          <ac:picMkLst>
            <pc:docMk/>
            <pc:sldMk cId="3020824821" sldId="281"/>
            <ac:picMk id="10" creationId="{2B33B38C-EE51-4389-89CC-661A40EC54A0}"/>
          </ac:picMkLst>
        </pc:picChg>
        <pc:picChg chg="add mod">
          <ac:chgData name="Jonathan Gilbert" userId="S::jondgilbert@knights.ucf.edu::efc2d30d-4ecb-47a9-940c-0f5d12dd4d45" providerId="AD" clId="Web-{D24931DC-B115-088B-6B05-62739D60C828}" dt="2019-11-21T13:25:24.213" v="56" actId="1076"/>
          <ac:picMkLst>
            <pc:docMk/>
            <pc:sldMk cId="3020824821" sldId="281"/>
            <ac:picMk id="17" creationId="{83C027B4-3D5D-4D5A-8094-61072C1DD6AE}"/>
          </ac:picMkLst>
        </pc:picChg>
        <pc:picChg chg="del">
          <ac:chgData name="Jonathan Gilbert" userId="S::jondgilbert@knights.ucf.edu::efc2d30d-4ecb-47a9-940c-0f5d12dd4d45" providerId="AD" clId="Web-{D24931DC-B115-088B-6B05-62739D60C828}" dt="2019-11-21T13:24:46.415" v="50"/>
          <ac:picMkLst>
            <pc:docMk/>
            <pc:sldMk cId="3020824821" sldId="281"/>
            <ac:picMk id="23" creationId="{2CAFB27F-1EA2-4EC5-817A-36898A67FAC7}"/>
          </ac:picMkLst>
        </pc:picChg>
      </pc:sldChg>
      <pc:sldChg chg="addSp delSp modSp">
        <pc:chgData name="Jonathan Gilbert" userId="S::jondgilbert@knights.ucf.edu::efc2d30d-4ecb-47a9-940c-0f5d12dd4d45" providerId="AD" clId="Web-{D24931DC-B115-088B-6B05-62739D60C828}" dt="2019-11-21T13:23:52.006" v="49" actId="1076"/>
        <pc:sldMkLst>
          <pc:docMk/>
          <pc:sldMk cId="4098318599" sldId="282"/>
        </pc:sldMkLst>
        <pc:spChg chg="add mod">
          <ac:chgData name="Jonathan Gilbert" userId="S::jondgilbert@knights.ucf.edu::efc2d30d-4ecb-47a9-940c-0f5d12dd4d45" providerId="AD" clId="Web-{D24931DC-B115-088B-6B05-62739D60C828}" dt="2019-11-21T13:22:15.909" v="24" actId="20577"/>
          <ac:spMkLst>
            <pc:docMk/>
            <pc:sldMk cId="4098318599" sldId="282"/>
            <ac:spMk id="12" creationId="{78A37078-78AB-467F-AB75-8E6EB88BEAC9}"/>
          </ac:spMkLst>
        </pc:spChg>
        <pc:spChg chg="add mod">
          <ac:chgData name="Jonathan Gilbert" userId="S::jondgilbert@knights.ucf.edu::efc2d30d-4ecb-47a9-940c-0f5d12dd4d45" providerId="AD" clId="Web-{D24931DC-B115-088B-6B05-62739D60C828}" dt="2019-11-21T13:22:28.863" v="42" actId="20577"/>
          <ac:spMkLst>
            <pc:docMk/>
            <pc:sldMk cId="4098318599" sldId="282"/>
            <ac:spMk id="13" creationId="{CD6AA8A0-407D-483A-BA35-981FA2E140D5}"/>
          </ac:spMkLst>
        </pc:spChg>
        <pc:picChg chg="del">
          <ac:chgData name="Jonathan Gilbert" userId="S::jondgilbert@knights.ucf.edu::efc2d30d-4ecb-47a9-940c-0f5d12dd4d45" providerId="AD" clId="Web-{D24931DC-B115-088B-6B05-62739D60C828}" dt="2019-11-21T13:23:38.850" v="45"/>
          <ac:picMkLst>
            <pc:docMk/>
            <pc:sldMk cId="4098318599" sldId="282"/>
            <ac:picMk id="3" creationId="{0F45E074-BD7B-49B7-B20C-74B274497AF4}"/>
          </ac:picMkLst>
        </pc:picChg>
        <pc:picChg chg="add mod">
          <ac:chgData name="Jonathan Gilbert" userId="S::jondgilbert@knights.ucf.edu::efc2d30d-4ecb-47a9-940c-0f5d12dd4d45" providerId="AD" clId="Web-{D24931DC-B115-088B-6B05-62739D60C828}" dt="2019-11-21T13:21:57.721" v="10" actId="1076"/>
          <ac:picMkLst>
            <pc:docMk/>
            <pc:sldMk cId="4098318599" sldId="282"/>
            <ac:picMk id="6" creationId="{FBD17A34-92EE-4376-BA18-466F92CF7138}"/>
          </ac:picMkLst>
        </pc:picChg>
        <pc:picChg chg="add mod">
          <ac:chgData name="Jonathan Gilbert" userId="S::jondgilbert@knights.ucf.edu::efc2d30d-4ecb-47a9-940c-0f5d12dd4d45" providerId="AD" clId="Web-{D24931DC-B115-088B-6B05-62739D60C828}" dt="2019-11-21T13:23:52.006" v="49" actId="1076"/>
          <ac:picMkLst>
            <pc:docMk/>
            <pc:sldMk cId="4098318599" sldId="282"/>
            <ac:picMk id="8" creationId="{DA574848-AF00-4869-84C6-695379B414CF}"/>
          </ac:picMkLst>
        </pc:picChg>
        <pc:picChg chg="mod">
          <ac:chgData name="Jonathan Gilbert" userId="S::jondgilbert@knights.ucf.edu::efc2d30d-4ecb-47a9-940c-0f5d12dd4d45" providerId="AD" clId="Web-{D24931DC-B115-088B-6B05-62739D60C828}" dt="2019-11-21T13:21:52.440" v="9" actId="14100"/>
          <ac:picMkLst>
            <pc:docMk/>
            <pc:sldMk cId="4098318599" sldId="282"/>
            <ac:picMk id="9" creationId="{EB0FE48F-A0F4-427C-95FC-D6AD8FB5F3E5}"/>
          </ac:picMkLst>
        </pc:picChg>
      </pc:sldChg>
      <pc:sldChg chg="modSp">
        <pc:chgData name="Jonathan Gilbert" userId="S::jondgilbert@knights.ucf.edu::efc2d30d-4ecb-47a9-940c-0f5d12dd4d45" providerId="AD" clId="Web-{D24931DC-B115-088B-6B05-62739D60C828}" dt="2019-11-21T13:28:15.656" v="426" actId="20577"/>
        <pc:sldMkLst>
          <pc:docMk/>
          <pc:sldMk cId="3556722899" sldId="284"/>
        </pc:sldMkLst>
        <pc:spChg chg="mod">
          <ac:chgData name="Jonathan Gilbert" userId="S::jondgilbert@knights.ucf.edu::efc2d30d-4ecb-47a9-940c-0f5d12dd4d45" providerId="AD" clId="Web-{D24931DC-B115-088B-6B05-62739D60C828}" dt="2019-11-21T13:28:15.656" v="426" actId="20577"/>
          <ac:spMkLst>
            <pc:docMk/>
            <pc:sldMk cId="3556722899" sldId="284"/>
            <ac:spMk id="3" creationId="{09470D16-6153-4053-8879-C25E722E4D18}"/>
          </ac:spMkLst>
        </pc:spChg>
      </pc:sldChg>
      <pc:sldChg chg="addSp delSp modSp">
        <pc:chgData name="Jonathan Gilbert" userId="S::jondgilbert@knights.ucf.edu::efc2d30d-4ecb-47a9-940c-0f5d12dd4d45" providerId="AD" clId="Web-{D24931DC-B115-088B-6B05-62739D60C828}" dt="2019-11-21T13:20:42.890" v="3" actId="14100"/>
        <pc:sldMkLst>
          <pc:docMk/>
          <pc:sldMk cId="1050675942" sldId="298"/>
        </pc:sldMkLst>
        <pc:picChg chg="add mod">
          <ac:chgData name="Jonathan Gilbert" userId="S::jondgilbert@knights.ucf.edu::efc2d30d-4ecb-47a9-940c-0f5d12dd4d45" providerId="AD" clId="Web-{D24931DC-B115-088B-6B05-62739D60C828}" dt="2019-11-21T13:20:42.890" v="3" actId="14100"/>
          <ac:picMkLst>
            <pc:docMk/>
            <pc:sldMk cId="1050675942" sldId="298"/>
            <ac:picMk id="3" creationId="{B29712F2-A2A3-4A57-BD94-DF3B42F84859}"/>
          </ac:picMkLst>
        </pc:picChg>
        <pc:picChg chg="del">
          <ac:chgData name="Jonathan Gilbert" userId="S::jondgilbert@knights.ucf.edu::efc2d30d-4ecb-47a9-940c-0f5d12dd4d45" providerId="AD" clId="Web-{D24931DC-B115-088B-6B05-62739D60C828}" dt="2019-11-21T13:20:32.437" v="0"/>
          <ac:picMkLst>
            <pc:docMk/>
            <pc:sldMk cId="1050675942" sldId="298"/>
            <ac:picMk id="6" creationId="{7DD0196B-F37B-4194-9D65-0BF97DCF8D19}"/>
          </ac:picMkLst>
        </pc:picChg>
      </pc:sldChg>
      <pc:sldChg chg="addSp modSp">
        <pc:chgData name="Jonathan Gilbert" userId="S::jondgilbert@knights.ucf.edu::efc2d30d-4ecb-47a9-940c-0f5d12dd4d45" providerId="AD" clId="Web-{D24931DC-B115-088B-6B05-62739D60C828}" dt="2019-11-21T13:38:53.288" v="717" actId="1076"/>
        <pc:sldMkLst>
          <pc:docMk/>
          <pc:sldMk cId="1244004065" sldId="315"/>
        </pc:sldMkLst>
        <pc:spChg chg="mod">
          <ac:chgData name="Jonathan Gilbert" userId="S::jondgilbert@knights.ucf.edu::efc2d30d-4ecb-47a9-940c-0f5d12dd4d45" providerId="AD" clId="Web-{D24931DC-B115-088B-6B05-62739D60C828}" dt="2019-11-21T13:32:15.978" v="703" actId="20577"/>
          <ac:spMkLst>
            <pc:docMk/>
            <pc:sldMk cId="1244004065" sldId="315"/>
            <ac:spMk id="3" creationId="{8A0E22BE-FD30-4D55-A58A-425D556A0E52}"/>
          </ac:spMkLst>
        </pc:spChg>
        <pc:picChg chg="add mod">
          <ac:chgData name="Jonathan Gilbert" userId="S::jondgilbert@knights.ucf.edu::efc2d30d-4ecb-47a9-940c-0f5d12dd4d45" providerId="AD" clId="Web-{D24931DC-B115-088B-6B05-62739D60C828}" dt="2019-11-21T13:38:53.288" v="717" actId="1076"/>
          <ac:picMkLst>
            <pc:docMk/>
            <pc:sldMk cId="1244004065" sldId="315"/>
            <ac:picMk id="6" creationId="{7BE6488F-FAB1-4DF7-8D2E-68BF54D62D59}"/>
          </ac:picMkLst>
        </pc:picChg>
        <pc:picChg chg="add mod">
          <ac:chgData name="Jonathan Gilbert" userId="S::jondgilbert@knights.ucf.edu::efc2d30d-4ecb-47a9-940c-0f5d12dd4d45" providerId="AD" clId="Web-{D24931DC-B115-088B-6B05-62739D60C828}" dt="2019-11-21T13:38:48.882" v="716" actId="1076"/>
          <ac:picMkLst>
            <pc:docMk/>
            <pc:sldMk cId="1244004065" sldId="315"/>
            <ac:picMk id="8" creationId="{7C4FF432-A922-4049-97CA-04B719CFB92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gan.morris\Downloads\_DataPoints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System</a:t>
            </a:r>
            <a:r>
              <a:rPr lang="en-US" baseline="0"/>
              <a:t> Efficiency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_DataPoints!$A$3</c:f>
              <c:strCache>
                <c:ptCount val="1"/>
                <c:pt idx="0">
                  <c:v>Efficiency@Vin=11.0V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_DataPoints!$B$3:$K$3</c:f>
              <c:numCache>
                <c:formatCode>0.00%</c:formatCode>
                <c:ptCount val="10"/>
                <c:pt idx="0">
                  <c:v>0.92030000000000001</c:v>
                </c:pt>
                <c:pt idx="1">
                  <c:v>0.94786999999999999</c:v>
                </c:pt>
                <c:pt idx="2">
                  <c:v>0.95196000000000003</c:v>
                </c:pt>
                <c:pt idx="3">
                  <c:v>0.95077999999999996</c:v>
                </c:pt>
                <c:pt idx="4">
                  <c:v>0.94708000000000003</c:v>
                </c:pt>
                <c:pt idx="5">
                  <c:v>0.94164999999999999</c:v>
                </c:pt>
                <c:pt idx="6">
                  <c:v>0.93440999999999996</c:v>
                </c:pt>
                <c:pt idx="7">
                  <c:v>0.92379999999999995</c:v>
                </c:pt>
                <c:pt idx="8">
                  <c:v>0.89200000000000002</c:v>
                </c:pt>
                <c:pt idx="9">
                  <c:v>0.91879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7B-418E-893A-2FC8FA317275}"/>
            </c:ext>
          </c:extLst>
        </c:ser>
        <c:ser>
          <c:idx val="1"/>
          <c:order val="1"/>
          <c:tx>
            <c:strRef>
              <c:f>_DataPoints!$A$4</c:f>
              <c:strCache>
                <c:ptCount val="1"/>
                <c:pt idx="0">
                  <c:v>Efficiency@Vin=11.5V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_DataPoints!$B$4:$K$4</c:f>
              <c:numCache>
                <c:formatCode>0.00%</c:formatCode>
                <c:ptCount val="10"/>
                <c:pt idx="0">
                  <c:v>0.91729000000000005</c:v>
                </c:pt>
                <c:pt idx="1">
                  <c:v>0.94672000000000001</c:v>
                </c:pt>
                <c:pt idx="2">
                  <c:v>0.95101000000000002</c:v>
                </c:pt>
                <c:pt idx="3">
                  <c:v>0.94994000000000001</c:v>
                </c:pt>
                <c:pt idx="4">
                  <c:v>0.94630999999999998</c:v>
                </c:pt>
                <c:pt idx="5">
                  <c:v>0.94091999999999998</c:v>
                </c:pt>
                <c:pt idx="6">
                  <c:v>0.93369000000000002</c:v>
                </c:pt>
                <c:pt idx="7">
                  <c:v>0.92305999999999999</c:v>
                </c:pt>
                <c:pt idx="8">
                  <c:v>0.89110999999999996</c:v>
                </c:pt>
                <c:pt idx="9">
                  <c:v>0.91813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7B-418E-893A-2FC8FA317275}"/>
            </c:ext>
          </c:extLst>
        </c:ser>
        <c:ser>
          <c:idx val="2"/>
          <c:order val="2"/>
          <c:tx>
            <c:strRef>
              <c:f>_DataPoints!$A$5</c:f>
              <c:strCache>
                <c:ptCount val="1"/>
                <c:pt idx="0">
                  <c:v>Efficiency@Vin=12.0V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860138728920666E-2"/>
                  <c:y val="2.3732620578391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7B-418E-893A-2FC8FA317275}"/>
                </c:ext>
              </c:extLst>
            </c:dLbl>
            <c:dLbl>
              <c:idx val="1"/>
              <c:layout>
                <c:manualLayout>
                  <c:x val="-5.4023107753422714E-2"/>
                  <c:y val="-3.05627392906162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7B-418E-893A-2FC8FA317275}"/>
                </c:ext>
              </c:extLst>
            </c:dLbl>
            <c:dLbl>
              <c:idx val="2"/>
              <c:layout>
                <c:manualLayout>
                  <c:x val="-2.586995460026956E-2"/>
                  <c:y val="-3.5455705651472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7B-418E-893A-2FC8FA317275}"/>
                </c:ext>
              </c:extLst>
            </c:dLbl>
            <c:dLbl>
              <c:idx val="7"/>
              <c:layout>
                <c:manualLayout>
                  <c:x val="-1.6860945591260553E-2"/>
                  <c:y val="-3.3009222471044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7B-418E-893A-2FC8FA317275}"/>
                </c:ext>
              </c:extLst>
            </c:dLbl>
            <c:dLbl>
              <c:idx val="8"/>
              <c:layout>
                <c:manualLayout>
                  <c:x val="4.3986103920132328E-5"/>
                  <c:y val="1.337234031516811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7B-418E-893A-2FC8FA317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_DataPoints!$B$5:$K$5</c:f>
              <c:numCache>
                <c:formatCode>0.00%</c:formatCode>
                <c:ptCount val="10"/>
                <c:pt idx="0">
                  <c:v>0.91427999999999998</c:v>
                </c:pt>
                <c:pt idx="1">
                  <c:v>0.94559000000000004</c:v>
                </c:pt>
                <c:pt idx="2">
                  <c:v>0.95006999999999997</c:v>
                </c:pt>
                <c:pt idx="3">
                  <c:v>0.94911000000000001</c:v>
                </c:pt>
                <c:pt idx="4">
                  <c:v>0.94554000000000005</c:v>
                </c:pt>
                <c:pt idx="5">
                  <c:v>0.94018000000000002</c:v>
                </c:pt>
                <c:pt idx="6">
                  <c:v>0.93296000000000001</c:v>
                </c:pt>
                <c:pt idx="7">
                  <c:v>0.92230999999999996</c:v>
                </c:pt>
                <c:pt idx="8">
                  <c:v>0.89022000000000001</c:v>
                </c:pt>
                <c:pt idx="9">
                  <c:v>0.91740999999999995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B7B-418E-893A-2FC8FA317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77382048"/>
        <c:axId val="-777381504"/>
      </c:lineChart>
      <c:catAx>
        <c:axId val="-777382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Iout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7381504"/>
        <c:crosses val="autoZero"/>
        <c:auto val="1"/>
        <c:lblAlgn val="ctr"/>
        <c:lblOffset val="100"/>
        <c:noMultiLvlLbl val="0"/>
      </c:catAx>
      <c:valAx>
        <c:axId val="-777381504"/>
        <c:scaling>
          <c:orientation val="minMax"/>
          <c:min val="0.880000000000000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Efficiency</a:t>
                </a:r>
                <a:r>
                  <a:rPr lang="en-US" baseline="0"/>
                  <a:t> (%)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738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0.65171</cdr:x>
      <cdr:y>0.386</cdr:y>
    </cdr:from>
    <cdr:to>
      <cdr:x>0.70915</cdr:x>
      <cdr:y>0.43539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49776" y="2003790"/>
          <a:ext cx="647700" cy="25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92.706%</a:t>
          </a:r>
        </a:p>
      </cdr:txBody>
    </cdr:sp>
  </cdr:relSizeAnchor>
  <cdr:relSizeAnchor xmlns:cdr="http://schemas.openxmlformats.org/drawingml/2006/chartDrawing">
    <cdr:from>
      <cdr:x>0.73523</cdr:x>
      <cdr:y>0.32729</cdr:y>
    </cdr:from>
    <cdr:to>
      <cdr:x>0.90822</cdr:x>
      <cdr:y>0.37668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291608" y="1698990"/>
          <a:ext cx="1950942" cy="25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@ Max. System Current (8.8A)</a:t>
          </a:r>
        </a:p>
      </cdr:txBody>
    </cdr:sp>
  </cdr:relSizeAnchor>
  <cdr:relSizeAnchor xmlns:cdr="http://schemas.openxmlformats.org/drawingml/2006/chartDrawing">
    <cdr:from>
      <cdr:x>0.71527</cdr:x>
      <cdr:y>0.35741</cdr:y>
    </cdr:from>
    <cdr:to>
      <cdr:x>0.7393</cdr:x>
      <cdr:y>0.386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BDB6049D-B840-423F-A304-820803AF1745}"/>
            </a:ext>
          </a:extLst>
        </cdr:cNvPr>
        <cdr:cNvCxnSpPr/>
      </cdr:nvCxnSpPr>
      <cdr:spPr>
        <a:xfrm xmlns:a="http://schemas.openxmlformats.org/drawingml/2006/main" flipH="1">
          <a:off x="8066532" y="1855359"/>
          <a:ext cx="271018" cy="1484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585A5-ECDD-4046-B435-B3F887C218C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18344-EDAD-4C5A-BED2-50F4BB987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7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3340-B705-4EC0-ABBB-46B1C7036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DEFD1-483F-418D-99FB-2A5BBBF03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58E18-3D42-44D9-9F6D-94E2BEF7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F8B96-5A43-40AB-ABBF-E9507ECA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3D958-8DFC-4CD9-AC4E-01CCE310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4DC4-5F7A-4D56-A18C-E5F14F1C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03B45-5762-468A-A73D-38B82A1AD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520E-D4D6-43CE-8DAB-AA50808A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81A6-1D04-48FB-BC1C-CF611642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166B5-054E-4472-BB40-9A3570B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936FF-2AAA-4F71-81DE-4139A8613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9411-E8BB-428E-B282-4C7A4DA57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D411B-B894-45F5-BEEB-4A8FD6E5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295C-0D4F-4AFA-87B6-D3FCBB0F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864CB-755D-4F9C-8495-7721C21D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4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B4D0DC-9643-4E81-870B-6CB84D223905}"/>
              </a:ext>
            </a:extLst>
          </p:cNvPr>
          <p:cNvSpPr/>
          <p:nvPr userDrawn="1"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406FE-C468-4A01-A900-148396B2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51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FCAE-0394-4FE0-8461-17711248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269BD-276C-42DD-97A6-D992A446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26FE-F5D1-49BD-B637-C5122B81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030E-F220-4941-AE7B-21D222BB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528274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C899-A5A1-4E8A-8327-D818FEB1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4BE45-0BE4-4460-8DEC-204D24FA3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18D8B-C0B2-4913-888B-2AFF3DB5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AAE5-8AC8-4CCD-89B9-72946775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F636-1CAD-40EE-A544-E5C9373B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7198-413C-49D3-9F12-D481D8B1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4A2A2-30D7-4EA8-87CD-250A236EF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EE921-174A-4F36-B660-9A9EC533F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AEBC0-22BD-4723-B562-7A5C77DA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4DBF8-FD6F-41F5-B9A6-E2659709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EA9BD-94B6-4A27-A832-09D073D3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0DAF-705C-4333-9E8D-63480F6D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1D445-ABBC-423C-811F-2BBE7FB72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B0974-EB1F-4046-9E6C-84A7B162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8B51B-CE34-4335-BEED-1A37BCEFF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306BD-C910-4A47-AF60-866360AE1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1860A3-686A-41BE-BB77-10E60715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CA949-F809-45AF-8C8A-DA7FAC51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536F0-FB4A-4FC3-91F8-8AB699BF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9E89-812B-47A5-A6EB-A0445A65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C1EB0-651F-4897-9905-9349C15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95905-13C0-4E53-9A3B-F5B6C8C0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CF6DC-111A-414A-B204-C75AA5EE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5D7E0-AAED-4EBE-90B9-426FF07A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4A5126-1DF4-4F6D-9896-C6EAB0EA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8496-72A5-4731-A2AC-88A34B2C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1D42-F268-45B8-B6BE-E5D6D9B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83096-2F85-4603-BFF9-8DC257EE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CCA0B-F754-4208-A9FB-9F4828BA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1662E-109A-4A15-B94B-6926F5B3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F5BF-E5B8-4C0C-9524-30842660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4B671-0EA5-46D4-AD1B-62FE59D9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6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84C4-8AC2-46FD-ADEC-C3679D8A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144F6-06D0-4855-A0DA-374EE6F31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BDAFF-DED6-404F-BB8A-9D2C3E28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7F02F-64C1-4BA8-979E-2BF12895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A8101-9C2F-4C84-BC37-28ED2322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4FF71-9C2B-4883-AFBD-97FC44F6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7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1DBAC-CD55-48FD-8514-6C6C97D7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FA8CE-8D94-48A4-8A7E-5F9082A36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DE353-4A9E-4B92-A929-5A8A9C5D5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5F2F5-BFFF-4F1E-930B-B5E235CB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E8CCB-5BD9-4B39-9EFC-01BCF3C87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2.svg"/><Relationship Id="rId4" Type="http://schemas.openxmlformats.org/officeDocument/2006/relationships/image" Target="../media/image40.png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3449-0838-45EA-AC7E-D652B5401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8122" y="1808480"/>
            <a:ext cx="4856480" cy="1361123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solidFill>
                  <a:srgbClr val="345159"/>
                </a:solidFill>
                <a:latin typeface="+mn-lt"/>
                <a:cs typeface="Arial" panose="020B0604020202020204" pitchFamily="34" charset="0"/>
              </a:rPr>
              <a:t>SmartLeaf </a:t>
            </a:r>
            <a:br>
              <a:rPr lang="en-US">
                <a:latin typeface="+mn-lt"/>
                <a:cs typeface="Arial" panose="020B0604020202020204" pitchFamily="34" charset="0"/>
              </a:rPr>
            </a:br>
            <a:r>
              <a:rPr lang="en-US" sz="3600">
                <a:latin typeface="+mn-lt"/>
                <a:cs typeface="Arial" panose="020B0604020202020204" pitchFamily="34" charset="0"/>
              </a:rPr>
              <a:t>Indoor Greenhouse System</a:t>
            </a:r>
            <a:endParaRPr lang="en-US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5E343-924A-410B-B6A3-E46A883A4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3055" y="3688397"/>
            <a:ext cx="4666615" cy="2286001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468D7F"/>
                </a:solidFill>
              </a:rPr>
              <a:t>Group 12</a:t>
            </a:r>
          </a:p>
          <a:p>
            <a:pPr algn="l"/>
            <a:r>
              <a:rPr lang="en-US" sz="2000"/>
              <a:t>Alex Lam – </a:t>
            </a:r>
            <a:r>
              <a:rPr lang="en-US" sz="2000" err="1"/>
              <a:t>CpE</a:t>
            </a:r>
            <a:r>
              <a:rPr lang="en-US" sz="2000"/>
              <a:t>/EE</a:t>
            </a:r>
          </a:p>
          <a:p>
            <a:pPr algn="l"/>
            <a:r>
              <a:rPr lang="en-US" sz="2000"/>
              <a:t>Dany </a:t>
            </a:r>
            <a:r>
              <a:rPr lang="en-US" sz="2000" err="1"/>
              <a:t>Mazboudi</a:t>
            </a:r>
            <a:r>
              <a:rPr lang="en-US" sz="2000"/>
              <a:t> – EE</a:t>
            </a:r>
          </a:p>
          <a:p>
            <a:pPr algn="l"/>
            <a:r>
              <a:rPr lang="en-US" sz="2000"/>
              <a:t>Jonathan Gilbert – </a:t>
            </a:r>
            <a:r>
              <a:rPr lang="en-US" sz="2000" err="1"/>
              <a:t>CpE</a:t>
            </a:r>
            <a:endParaRPr lang="en-US" sz="2000"/>
          </a:p>
          <a:p>
            <a:pPr algn="l"/>
            <a:r>
              <a:rPr lang="en-US" sz="2000"/>
              <a:t>Megan Morris - EE</a:t>
            </a:r>
          </a:p>
          <a:p>
            <a:pPr algn="l"/>
            <a:endParaRPr lang="en-US"/>
          </a:p>
        </p:txBody>
      </p:sp>
      <p:pic>
        <p:nvPicPr>
          <p:cNvPr id="5" name="Picture 4" descr="A plate of food with broccoli&#10;&#10;Description automatically generated">
            <a:extLst>
              <a:ext uri="{FF2B5EF4-FFF2-40B4-BE49-F238E27FC236}">
                <a16:creationId xmlns:a16="http://schemas.microsoft.com/office/drawing/2014/main" id="{4AD1A4AE-485E-426D-B6CD-104F2AFA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1049"/>
          <a:stretch/>
        </p:blipFill>
        <p:spPr>
          <a:xfrm>
            <a:off x="0" y="0"/>
            <a:ext cx="631507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4DF868-4E14-4BF7-9C98-829F488CCA82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8929F-1190-435B-8E1A-849A93C0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734104-094B-4E44-9F7A-9AD7E45C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528274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EBD-1927-4FFD-9815-72664C1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987551"/>
          </a:xfrm>
        </p:spPr>
        <p:txBody>
          <a:bodyPr/>
          <a:lstStyle/>
          <a:p>
            <a:r>
              <a:rPr lang="en-US"/>
              <a:t>Project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9500-BBC3-4A6C-BCD7-DFCAA74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EA5C-A4B3-4F1A-BFBE-2FA4BF9A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62658-80BF-4054-A5DD-69B0639D9A0E}"/>
              </a:ext>
            </a:extLst>
          </p:cNvPr>
          <p:cNvSpPr txBox="1"/>
          <p:nvPr/>
        </p:nvSpPr>
        <p:spPr>
          <a:xfrm>
            <a:off x="8836035" y="3573245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5V Humidifier Disk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D0680-376E-4D6F-A3A2-43DFBA0BB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4784" y="1017495"/>
            <a:ext cx="1781665" cy="5236024"/>
          </a:xfrm>
          <a:prstGeom prst="rect">
            <a:avLst/>
          </a:prstGeom>
        </p:spPr>
      </p:pic>
      <p:pic>
        <p:nvPicPr>
          <p:cNvPr id="11" name="Picture 10" descr="A picture containing bed, drawing&#10;&#10;Description automatically generated">
            <a:extLst>
              <a:ext uri="{FF2B5EF4-FFF2-40B4-BE49-F238E27FC236}">
                <a16:creationId xmlns:a16="http://schemas.microsoft.com/office/drawing/2014/main" id="{573CFC3A-1613-404D-8F37-09E674C01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1169844"/>
            <a:ext cx="2537460" cy="5154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5841A-9A60-4093-A87B-F7161028E2F2}"/>
              </a:ext>
            </a:extLst>
          </p:cNvPr>
          <p:cNvSpPr txBox="1"/>
          <p:nvPr/>
        </p:nvSpPr>
        <p:spPr>
          <a:xfrm>
            <a:off x="5785486" y="3034701"/>
            <a:ext cx="683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12V Fan</a:t>
            </a:r>
          </a:p>
        </p:txBody>
      </p:sp>
    </p:spTree>
    <p:extLst>
      <p:ext uri="{BB962C8B-B14F-4D97-AF65-F5344CB8AC3E}">
        <p14:creationId xmlns:p14="http://schemas.microsoft.com/office/powerpoint/2010/main" val="296470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EBD-1927-4FFD-9815-72664C1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987551"/>
          </a:xfrm>
        </p:spPr>
        <p:txBody>
          <a:bodyPr/>
          <a:lstStyle/>
          <a:p>
            <a:r>
              <a:rPr lang="en-US"/>
              <a:t>Project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9500-BBC3-4A6C-BCD7-DFCAA74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EA5C-A4B3-4F1A-BFBE-2FA4BF9A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A1274-0315-4939-A38B-1C81D339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406" y="1078992"/>
            <a:ext cx="3168023" cy="51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73A54-E1F2-4E48-960F-40C5C8B6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4139" y="1078992"/>
            <a:ext cx="2708275" cy="5165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62658-80BF-4054-A5DD-69B0639D9A0E}"/>
              </a:ext>
            </a:extLst>
          </p:cNvPr>
          <p:cNvSpPr txBox="1"/>
          <p:nvPr/>
        </p:nvSpPr>
        <p:spPr>
          <a:xfrm>
            <a:off x="8991600" y="3588635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5V Humidifier Disk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4DDE9-8F2E-4092-AFAF-A08D4EB56A5D}"/>
              </a:ext>
            </a:extLst>
          </p:cNvPr>
          <p:cNvSpPr txBox="1"/>
          <p:nvPr/>
        </p:nvSpPr>
        <p:spPr>
          <a:xfrm>
            <a:off x="5166173" y="1665164"/>
            <a:ext cx="679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5V LEDs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08159-2876-49FA-BAA0-E1BDF9A144FB}"/>
              </a:ext>
            </a:extLst>
          </p:cNvPr>
          <p:cNvSpPr txBox="1"/>
          <p:nvPr/>
        </p:nvSpPr>
        <p:spPr>
          <a:xfrm>
            <a:off x="5096662" y="2034272"/>
            <a:ext cx="17156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Soil Moisture Sensor &amp; child MCU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64B64-74CE-4517-9D73-F712143ACCCA}"/>
              </a:ext>
            </a:extLst>
          </p:cNvPr>
          <p:cNvSpPr txBox="1"/>
          <p:nvPr/>
        </p:nvSpPr>
        <p:spPr>
          <a:xfrm>
            <a:off x="5120177" y="3220384"/>
            <a:ext cx="1527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Soil Moisture Sensor, LCD, &amp; child MCU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E1209-D707-403E-88C2-16524B6461EC}"/>
              </a:ext>
            </a:extLst>
          </p:cNvPr>
          <p:cNvSpPr txBox="1"/>
          <p:nvPr/>
        </p:nvSpPr>
        <p:spPr>
          <a:xfrm>
            <a:off x="5030883" y="3773490"/>
            <a:ext cx="1202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Drainage Collect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605109-F5F3-44F5-A90A-82C1D4BB9013}"/>
              </a:ext>
            </a:extLst>
          </p:cNvPr>
          <p:cNvSpPr txBox="1"/>
          <p:nvPr/>
        </p:nvSpPr>
        <p:spPr>
          <a:xfrm>
            <a:off x="5030883" y="4019465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83038-5A2F-4EC1-A78B-27EE705296B2}"/>
              </a:ext>
            </a:extLst>
          </p:cNvPr>
          <p:cNvSpPr txBox="1"/>
          <p:nvPr/>
        </p:nvSpPr>
        <p:spPr>
          <a:xfrm>
            <a:off x="5030884" y="4450106"/>
            <a:ext cx="832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Drainage Tank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90B2ED-D8CB-4A9D-8A61-6DDD7B21EAE3}"/>
              </a:ext>
            </a:extLst>
          </p:cNvPr>
          <p:cNvSpPr txBox="1"/>
          <p:nvPr/>
        </p:nvSpPr>
        <p:spPr>
          <a:xfrm>
            <a:off x="5030883" y="4849723"/>
            <a:ext cx="12734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Clean Water Tank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C2568-A4BC-4D86-8528-6C239DC1EE4F}"/>
              </a:ext>
            </a:extLst>
          </p:cNvPr>
          <p:cNvSpPr txBox="1"/>
          <p:nvPr/>
        </p:nvSpPr>
        <p:spPr>
          <a:xfrm>
            <a:off x="5030883" y="5317343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CFF0F1-F6DE-4BAC-B426-4ADF0B787A91}"/>
              </a:ext>
            </a:extLst>
          </p:cNvPr>
          <p:cNvSpPr txBox="1"/>
          <p:nvPr/>
        </p:nvSpPr>
        <p:spPr>
          <a:xfrm>
            <a:off x="6057552" y="4362064"/>
            <a:ext cx="7547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Drainage Collect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AFFB6-1A66-4FC8-B47E-FD726A0F57E7}"/>
              </a:ext>
            </a:extLst>
          </p:cNvPr>
          <p:cNvSpPr txBox="1"/>
          <p:nvPr/>
        </p:nvSpPr>
        <p:spPr>
          <a:xfrm>
            <a:off x="3698152" y="5860309"/>
            <a:ext cx="576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2040B-7899-4FB4-9B72-B8B936BC028C}"/>
              </a:ext>
            </a:extLst>
          </p:cNvPr>
          <p:cNvSpPr txBox="1"/>
          <p:nvPr/>
        </p:nvSpPr>
        <p:spPr>
          <a:xfrm>
            <a:off x="3574326" y="6095286"/>
            <a:ext cx="824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pH Sensor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55FE9-B915-4AE8-816B-26A9A968D629}"/>
              </a:ext>
            </a:extLst>
          </p:cNvPr>
          <p:cNvSpPr txBox="1"/>
          <p:nvPr/>
        </p:nvSpPr>
        <p:spPr>
          <a:xfrm>
            <a:off x="1537951" y="5126722"/>
            <a:ext cx="10626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Barrier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6B96B-F6C5-4B6C-BCE7-FF4FC5F1C1B8}"/>
              </a:ext>
            </a:extLst>
          </p:cNvPr>
          <p:cNvSpPr txBox="1"/>
          <p:nvPr/>
        </p:nvSpPr>
        <p:spPr>
          <a:xfrm>
            <a:off x="889012" y="4942502"/>
            <a:ext cx="1866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PCB &amp; Power Components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79CE5-D5C4-4FB5-91B7-E17071559C09}"/>
              </a:ext>
            </a:extLst>
          </p:cNvPr>
          <p:cNvSpPr txBox="1"/>
          <p:nvPr/>
        </p:nvSpPr>
        <p:spPr>
          <a:xfrm>
            <a:off x="1476687" y="4388727"/>
            <a:ext cx="12298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Power to LEDs &amp; Humidifier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1DB44-3030-401B-A7C3-74AF3EF87596}"/>
              </a:ext>
            </a:extLst>
          </p:cNvPr>
          <p:cNvSpPr txBox="1"/>
          <p:nvPr/>
        </p:nvSpPr>
        <p:spPr>
          <a:xfrm>
            <a:off x="7165252" y="5823943"/>
            <a:ext cx="576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Pump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D571A-61CC-40E0-BDDE-EF0AD7E01D4C}"/>
              </a:ext>
            </a:extLst>
          </p:cNvPr>
          <p:cNvSpPr txBox="1"/>
          <p:nvPr/>
        </p:nvSpPr>
        <p:spPr>
          <a:xfrm>
            <a:off x="7041426" y="6058920"/>
            <a:ext cx="824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pH Sensor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2795D9-4B61-4246-B178-347703ADA062}"/>
              </a:ext>
            </a:extLst>
          </p:cNvPr>
          <p:cNvSpPr txBox="1"/>
          <p:nvPr/>
        </p:nvSpPr>
        <p:spPr>
          <a:xfrm>
            <a:off x="8909923" y="4219273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771CBE-0F41-40AF-B147-E1036DFD260F}"/>
              </a:ext>
            </a:extLst>
          </p:cNvPr>
          <p:cNvSpPr txBox="1"/>
          <p:nvPr/>
        </p:nvSpPr>
        <p:spPr>
          <a:xfrm>
            <a:off x="8909923" y="3215504"/>
            <a:ext cx="1031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Drainage 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4F509E-9BF6-4E69-AFD3-B75800F1624F}"/>
              </a:ext>
            </a:extLst>
          </p:cNvPr>
          <p:cNvSpPr txBox="1"/>
          <p:nvPr/>
        </p:nvSpPr>
        <p:spPr>
          <a:xfrm>
            <a:off x="5882457" y="5556165"/>
            <a:ext cx="943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</p:spTree>
    <p:extLst>
      <p:ext uri="{BB962C8B-B14F-4D97-AF65-F5344CB8AC3E}">
        <p14:creationId xmlns:p14="http://schemas.microsoft.com/office/powerpoint/2010/main" val="366136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F5AA-CABD-4624-A915-F38767F7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9C273-D8CD-4B9E-86BE-C3103B78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8ADB409-0ABB-41BA-AE9F-D6E2D0BD8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705885"/>
              </p:ext>
            </p:extLst>
          </p:nvPr>
        </p:nvGraphicFramePr>
        <p:xfrm>
          <a:off x="1139952" y="1571262"/>
          <a:ext cx="9912096" cy="3715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01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3040381416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46082132"/>
                    </a:ext>
                  </a:extLst>
                </a:gridCol>
              </a:tblGrid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Voltage &amp; Current Rating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Warranty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Dimensions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Connection Type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Idealy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6.61”x 2.67”x 0.78”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$31.99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Yaetek</a:t>
                      </a:r>
                      <a:r>
                        <a:rPr lang="en-US">
                          <a:solidFill>
                            <a:schemeClr val="bg1"/>
                          </a:solidFill>
                        </a:rPr>
                        <a:t>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N/A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1.6” x 2.8” x 7.5”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$16.99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 plug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YGS-Tech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6” x 2.71” x 0.6”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$39.99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9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F5AA-CABD-4624-A915-F38767F7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9C273-D8CD-4B9E-86BE-C3103B78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8ADB409-0ABB-41BA-AE9F-D6E2D0BD8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28207"/>
              </p:ext>
            </p:extLst>
          </p:nvPr>
        </p:nvGraphicFramePr>
        <p:xfrm>
          <a:off x="1139952" y="1571262"/>
          <a:ext cx="9912096" cy="3715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01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3040381416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46082132"/>
                    </a:ext>
                  </a:extLst>
                </a:gridCol>
              </a:tblGrid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Voltage &amp; Current Rating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Warranty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Dimensions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Connection Type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Idealy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 year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6.61”x 2.67”x 0.78”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$31.99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NEMA-15P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Yaetek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N/A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1.6” x 2.8” x 7.5”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$16.99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 plug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YGS-Tech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6” x 2.71” x 0.6”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$39.99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843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5834C-ACFE-46A0-938C-DB760BC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67023-22B0-43F6-ABBB-E4514740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DB93EFFF-A973-418F-9AF9-39CBD58F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893926"/>
              </p:ext>
            </p:extLst>
          </p:nvPr>
        </p:nvGraphicFramePr>
        <p:xfrm>
          <a:off x="1010920" y="1581558"/>
          <a:ext cx="10170160" cy="4585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833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8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9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204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Load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Required Voltage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Demand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Regulator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Efficiency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Total Price 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(Reg. + Components)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LEDs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TPS40305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Synchronous Buck Controller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91.7%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$2.99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Pumps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TPS55330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X version, 1.6MHz, 22V Internal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95.9%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$2.52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Fans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0.44A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LMR62014X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Wide Input Range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Boost DC/DC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95.6%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$0.82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Humidifier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TPS560430Y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4V to 36V 0.6A Synchronous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Step-Down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88.5%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$1.27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LCD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0.15A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TPS62175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High Light-Load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Efficiency Buck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90.6%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$0.96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92701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MSP432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3.3V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0.1A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TPS62177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Fixed 3.3Vout, High Light-Load Efficiency Buck Converter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$0.86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54669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pH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TPS560430Y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 4V to 36V 0.6A Synchronous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Step-Down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88.5%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$1.27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1218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451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Switching Regulators</a:t>
            </a:r>
          </a:p>
        </p:txBody>
      </p:sp>
    </p:spTree>
    <p:extLst>
      <p:ext uri="{BB962C8B-B14F-4D97-AF65-F5344CB8AC3E}">
        <p14:creationId xmlns:p14="http://schemas.microsoft.com/office/powerpoint/2010/main" val="391200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7F5A-BABD-44F4-A5F2-283CBA146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68" y="181232"/>
            <a:ext cx="4855464" cy="1325563"/>
          </a:xfrm>
        </p:spPr>
        <p:txBody>
          <a:bodyPr/>
          <a:lstStyle/>
          <a:p>
            <a:r>
              <a:rPr lang="en-US"/>
              <a:t>Switching Regulators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5834C-ACFE-46A0-938C-DB760BC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67023-22B0-43F6-ABBB-E4514740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881470"/>
              </p:ext>
            </p:extLst>
          </p:nvPr>
        </p:nvGraphicFramePr>
        <p:xfrm>
          <a:off x="457200" y="1237091"/>
          <a:ext cx="11277600" cy="519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7"/>
          <p:cNvSpPr/>
          <p:nvPr/>
        </p:nvSpPr>
        <p:spPr>
          <a:xfrm>
            <a:off x="8454676" y="3240881"/>
            <a:ext cx="69056" cy="64294"/>
          </a:xfrm>
          <a:prstGeom prst="ellipse">
            <a:avLst/>
          </a:prstGeom>
          <a:solidFill>
            <a:srgbClr val="FFC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9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 descr="https://northcentralus1-mediap.svc.ms/transform/thumbnail?provider=spo&amp;inputFormat=png&amp;cs=fFNQTw&amp;docid=https%3A%2F%2Fknightsucfedu39751-my.sharepoint.com%3A443%2F_api%2Fv2.0%2Fdrives%2Fb!bIyU0GGSH0i-vU1czJ7XujkauqHaeZ1Iv-0GB9nAqxtB7P9q1iNnSJF9K6I0JYQJ%2Fitems%2F0125NV2ME3XFEAO42EKVBJZ63646X5HDSM%3Fversion%3DPublished&amp;access_token=eyJ0eXAiOiJKV1QiLCJhbGciOiJub25lIn0.eyJhdWQiOiIwMDAwMDAwMy0wMDAwLTBmZjEtY2UwMC0wMDAwMDAwMDAwMDAva25pZ2h0c3VjZmVkdTM5NzUxLW15LnNoYXJlcG9pbnQuY29tQDViMTZlMTgyLTc4YjMtNDEyYy05MTk2LTY4MzQyNjg5ZWViNyIsImlzcyI6IjAwMDAwMDAzLTAwMDAtMGZmMS1jZTAwLTAwMDAwMDAwMDAwMCIsIm5iZiI6IjE1NjkyNTAzMzAiLCJleHAiOiIxNTY5MjcxOTMwIiwiZW5kcG9pbnR1cmwiOiJmTEc5UC9QSjJ3cmhscVpENURSSko5dkRBblFzMkNUb3NHRE8reFhZekxRPSIsImVuZHBvaW50dXJsTGVuZ3RoIjoiMTI4IiwiaXNsb29wYmFjayI6IlRydWUiLCJjaWQiOiJPRGt3WXpBM09XWXRZVEJqWkMwNU1EQXdMVFJoWldNdE1UaGpNMlV3TkdRek9URXciLCJ2ZXIiOiJoYXNoZWRwcm9vZnRva2VuIiwic2l0ZWlkIjoiWkRBNU5EaGpObU10T1RJMk1TMDBPREZtTFdKbFltUXROR1ExWTJOak9XVmtOMkpoIiwibmFtZWlkIjoiMCMuZnxtZW1iZXJzaGlwfG1lZ2Fua21Aa25pZ2h0cy51Y2YuZWR1IiwibmlpIjoibWljcm9zb2Z0LnNoYXJlcG9pbnQiLCJpc3VzZXIiOiJ0cnVlIiwiY2FjaGVrZXkiOiIwaC5mfG1lbWJlcnNoaXB8MTAwMzdmZmU5ODcxYWI2NUBsaXZlLmNvbSIsInR0IjoiMCIsInVzZVBlcnNpc3RlbnRDb29raWUiOiIyIn0.ZnI4UmNjOTFiMlVXY3BjcitLOCt0WHBscmtYYlZPUnFyd1ZNZ2JkS1NEMD0&amp;encodeFailures=1&amp;srcWidth=&amp;srcHeight=&amp;width=977&amp;height=911&amp;action=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65125"/>
            <a:ext cx="6362700" cy="59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218940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Switch: N-Channel Enhancement Type Logic Level MOSFET</a:t>
            </a:r>
          </a:p>
          <a:p>
            <a:pPr lvl="1"/>
            <a:r>
              <a:rPr lang="en-US"/>
              <a:t>MCU pulls gate high/low to switch device ON/OFF respectively</a:t>
            </a:r>
          </a:p>
          <a:p>
            <a:pPr lvl="1"/>
            <a:endParaRPr lang="en-US"/>
          </a:p>
          <a:p>
            <a:r>
              <a:rPr lang="en-US"/>
              <a:t>Basic ON/OFF Control &amp; Motor speed with PWM</a:t>
            </a:r>
          </a:p>
        </p:txBody>
      </p:sp>
    </p:spTree>
    <p:extLst>
      <p:ext uri="{BB962C8B-B14F-4D97-AF65-F5344CB8AC3E}">
        <p14:creationId xmlns:p14="http://schemas.microsoft.com/office/powerpoint/2010/main" val="56751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045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1DE3E608-D3C6-4A8E-9F74-8483D2576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392462"/>
              </p:ext>
            </p:extLst>
          </p:nvPr>
        </p:nvGraphicFramePr>
        <p:xfrm>
          <a:off x="838198" y="2311161"/>
          <a:ext cx="105156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245409891"/>
                    </a:ext>
                  </a:extLst>
                </a:gridCol>
                <a:gridCol w="2602921">
                  <a:extLst>
                    <a:ext uri="{9D8B030D-6E8A-4147-A177-3AD203B41FA5}">
                      <a16:colId xmlns:a16="http://schemas.microsoft.com/office/drawing/2014/main" val="979034874"/>
                    </a:ext>
                  </a:extLst>
                </a:gridCol>
                <a:gridCol w="88004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64656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311935267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839634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MOSFET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GS(th)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CSD18501Q5A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 V N-Channel NexFET™ Power MOSFET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1.4-2.3V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$1.50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BUK9M20-40H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Nexperia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N-Channel Logic Level Enhancement Mode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1.8-2.2V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$1.67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83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1DE3E608-D3C6-4A8E-9F74-8483D2576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508903"/>
              </p:ext>
            </p:extLst>
          </p:nvPr>
        </p:nvGraphicFramePr>
        <p:xfrm>
          <a:off x="838198" y="2311161"/>
          <a:ext cx="105156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245409891"/>
                    </a:ext>
                  </a:extLst>
                </a:gridCol>
                <a:gridCol w="2602921">
                  <a:extLst>
                    <a:ext uri="{9D8B030D-6E8A-4147-A177-3AD203B41FA5}">
                      <a16:colId xmlns:a16="http://schemas.microsoft.com/office/drawing/2014/main" val="979034874"/>
                    </a:ext>
                  </a:extLst>
                </a:gridCol>
                <a:gridCol w="88004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64656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311935267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839634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MOSFET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GS(th)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CSD18501Q5A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TI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40 V N-Channel NexFET™ Power MOSFET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1.4-2.3V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40V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20A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5mm x 6mm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$1.50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BUK9M20-40H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Nexperia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N-Channel Logic Level Enhancement Mode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1.8-2.2V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$1.67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7FE5BD7-05BF-4DE7-862F-4C6E397FFA8C}"/>
              </a:ext>
            </a:extLst>
          </p:cNvPr>
          <p:cNvSpPr txBox="1">
            <a:spLocks/>
          </p:cNvSpPr>
          <p:nvPr/>
        </p:nvSpPr>
        <p:spPr>
          <a:xfrm>
            <a:off x="838200" y="7410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451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Control Circuits</a:t>
            </a:r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5361A024-0C28-4AC2-BA66-19B987A8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4354034"/>
            <a:ext cx="16287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9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5954" y="365125"/>
            <a:ext cx="5820742" cy="59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881714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Fans &amp; pumps are inductive loads that add a spike in voltage when switched (</a:t>
            </a:r>
            <a:r>
              <a:rPr lang="en-US" err="1"/>
              <a:t>flyback</a:t>
            </a:r>
            <a:r>
              <a:rPr lang="en-US"/>
              <a:t>)</a:t>
            </a:r>
          </a:p>
          <a:p>
            <a:pPr lvl="1"/>
            <a:endParaRPr lang="en-US"/>
          </a:p>
          <a:p>
            <a:r>
              <a:rPr lang="en-US" err="1"/>
              <a:t>Flyback</a:t>
            </a:r>
            <a:r>
              <a:rPr lang="en-US"/>
              <a:t> diode added for protection</a:t>
            </a:r>
          </a:p>
        </p:txBody>
      </p:sp>
    </p:spTree>
    <p:extLst>
      <p:ext uri="{BB962C8B-B14F-4D97-AF65-F5344CB8AC3E}">
        <p14:creationId xmlns:p14="http://schemas.microsoft.com/office/powerpoint/2010/main" val="238381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B52819-C285-4EF4-99E4-E347F701EFA7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62EC8-FAAA-413D-B849-CEAC1638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0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345159"/>
                </a:solidFill>
              </a:rPr>
              <a:t>Administrative 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8BDE-2C3D-47D7-A739-7EAC1E40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9477F-4D8C-4F03-8F46-39AE2DD4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BF4CCD-A81A-46B5-9E90-6AEC374FBA04}"/>
              </a:ext>
            </a:extLst>
          </p:cNvPr>
          <p:cNvSpPr/>
          <p:nvPr/>
        </p:nvSpPr>
        <p:spPr>
          <a:xfrm>
            <a:off x="477520" y="1690688"/>
            <a:ext cx="2743200" cy="4039548"/>
          </a:xfrm>
          <a:prstGeom prst="roundRect">
            <a:avLst/>
          </a:prstGeom>
          <a:solidFill>
            <a:srgbClr val="345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9D8175-D489-4B43-A03E-A08100C632DC}"/>
              </a:ext>
            </a:extLst>
          </p:cNvPr>
          <p:cNvSpPr/>
          <p:nvPr/>
        </p:nvSpPr>
        <p:spPr>
          <a:xfrm>
            <a:off x="8829040" y="1690688"/>
            <a:ext cx="2743200" cy="4039548"/>
          </a:xfrm>
          <a:prstGeom prst="roundRect">
            <a:avLst/>
          </a:prstGeom>
          <a:solidFill>
            <a:srgbClr val="7BF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D71864-DFC0-4139-A316-597A11AE9311}"/>
              </a:ext>
            </a:extLst>
          </p:cNvPr>
          <p:cNvSpPr/>
          <p:nvPr/>
        </p:nvSpPr>
        <p:spPr>
          <a:xfrm>
            <a:off x="3261360" y="1690688"/>
            <a:ext cx="2743200" cy="4039548"/>
          </a:xfrm>
          <a:prstGeom prst="roundRect">
            <a:avLst/>
          </a:prstGeom>
          <a:solidFill>
            <a:srgbClr val="46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314417-C826-46B3-8521-9C38F6815B09}"/>
              </a:ext>
            </a:extLst>
          </p:cNvPr>
          <p:cNvSpPr/>
          <p:nvPr/>
        </p:nvSpPr>
        <p:spPr>
          <a:xfrm>
            <a:off x="6045200" y="1690688"/>
            <a:ext cx="2743200" cy="4039548"/>
          </a:xfrm>
          <a:prstGeom prst="roundRect">
            <a:avLst/>
          </a:prstGeom>
          <a:solidFill>
            <a:srgbClr val="5DC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9744F3-9FC8-418D-B193-4598C33EAB25}"/>
              </a:ext>
            </a:extLst>
          </p:cNvPr>
          <p:cNvSpPr/>
          <p:nvPr/>
        </p:nvSpPr>
        <p:spPr>
          <a:xfrm>
            <a:off x="477520" y="2051885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Alex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75F656-4727-4BA3-A14F-9C1421041547}"/>
              </a:ext>
            </a:extLst>
          </p:cNvPr>
          <p:cNvSpPr/>
          <p:nvPr/>
        </p:nvSpPr>
        <p:spPr>
          <a:xfrm>
            <a:off x="3261360" y="2051884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Dany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128D26-3572-49E7-9C7C-1FBB79BE86A5}"/>
              </a:ext>
            </a:extLst>
          </p:cNvPr>
          <p:cNvSpPr/>
          <p:nvPr/>
        </p:nvSpPr>
        <p:spPr>
          <a:xfrm>
            <a:off x="6045200" y="2051883"/>
            <a:ext cx="2783839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Jon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E49A7E-63A5-49B3-A1C3-C81CCA382578}"/>
              </a:ext>
            </a:extLst>
          </p:cNvPr>
          <p:cNvSpPr/>
          <p:nvPr/>
        </p:nvSpPr>
        <p:spPr>
          <a:xfrm>
            <a:off x="8829040" y="2051883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Megan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D29C0-5638-4D95-9592-EC7C2D88E6A1}"/>
              </a:ext>
            </a:extLst>
          </p:cNvPr>
          <p:cNvSpPr txBox="1"/>
          <p:nvPr/>
        </p:nvSpPr>
        <p:spPr>
          <a:xfrm>
            <a:off x="477520" y="2939116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GUI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Software Control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Microcontroller Communication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178CB-36A8-4C6F-8B9E-7F03DC1F9150}"/>
              </a:ext>
            </a:extLst>
          </p:cNvPr>
          <p:cNvSpPr txBox="1"/>
          <p:nvPr/>
        </p:nvSpPr>
        <p:spPr>
          <a:xfrm>
            <a:off x="3261360" y="2936239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PCB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Sensors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Schematics</a:t>
            </a:r>
          </a:p>
          <a:p>
            <a:endParaRPr lang="en-US">
              <a:solidFill>
                <a:srgbClr val="345159"/>
              </a:solidFill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C26552-F15D-4931-BC86-D356870B583B}"/>
              </a:ext>
            </a:extLst>
          </p:cNvPr>
          <p:cNvSpPr txBox="1"/>
          <p:nvPr/>
        </p:nvSpPr>
        <p:spPr>
          <a:xfrm>
            <a:off x="6045200" y="2936239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IoT communication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PCB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69D916-0376-4F63-9121-7D4DCC9028FC}"/>
              </a:ext>
            </a:extLst>
          </p:cNvPr>
          <p:cNvSpPr txBox="1"/>
          <p:nvPr/>
        </p:nvSpPr>
        <p:spPr>
          <a:xfrm>
            <a:off x="8829040" y="2923460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Power Supply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Control Circuits &amp; Programming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Greenhouse Design </a:t>
            </a:r>
          </a:p>
        </p:txBody>
      </p:sp>
    </p:spTree>
    <p:extLst>
      <p:ext uri="{BB962C8B-B14F-4D97-AF65-F5344CB8AC3E}">
        <p14:creationId xmlns:p14="http://schemas.microsoft.com/office/powerpoint/2010/main" val="370821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729887" y="1106734"/>
            <a:ext cx="5932876" cy="44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881714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Motors &amp; pumps are inductive loads that add a spike in voltage when switched (</a:t>
            </a:r>
            <a:r>
              <a:rPr lang="en-US" err="1"/>
              <a:t>flyback</a:t>
            </a:r>
            <a:r>
              <a:rPr lang="en-US"/>
              <a:t>)</a:t>
            </a:r>
          </a:p>
          <a:p>
            <a:pPr lvl="1"/>
            <a:endParaRPr lang="en-US"/>
          </a:p>
          <a:p>
            <a:r>
              <a:rPr lang="en-US" err="1"/>
              <a:t>Flyback</a:t>
            </a:r>
            <a:r>
              <a:rPr lang="en-US"/>
              <a:t> diode added for protection</a:t>
            </a:r>
          </a:p>
        </p:txBody>
      </p:sp>
    </p:spTree>
    <p:extLst>
      <p:ext uri="{BB962C8B-B14F-4D97-AF65-F5344CB8AC3E}">
        <p14:creationId xmlns:p14="http://schemas.microsoft.com/office/powerpoint/2010/main" val="1446081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139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0AD3F7FC-5CA6-4794-8247-3B8C9ADF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1054417"/>
            <a:ext cx="697992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03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139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3F7FC-5CA6-4794-8247-3B8C9ADF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6040" y="1054417"/>
            <a:ext cx="697992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Parent Microcontroller Prototype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Justification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More powerful processor</a:t>
            </a:r>
          </a:p>
          <a:p>
            <a:pPr lvl="1"/>
            <a:r>
              <a:rPr lang="en-US">
                <a:cs typeface="Calibri"/>
              </a:rPr>
              <a:t>Easy to access libraries</a:t>
            </a:r>
          </a:p>
          <a:p>
            <a:pPr lvl="1"/>
            <a:r>
              <a:rPr lang="en-US">
                <a:cs typeface="Calibri"/>
              </a:rPr>
              <a:t>Complexity and comfortability</a:t>
            </a:r>
          </a:p>
          <a:p>
            <a:pPr lvl="1"/>
            <a:r>
              <a:rPr lang="en-US"/>
              <a:t>Price</a:t>
            </a: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490766"/>
              </p:ext>
            </p:extLst>
          </p:nvPr>
        </p:nvGraphicFramePr>
        <p:xfrm>
          <a:off x="668054" y="1430054"/>
          <a:ext cx="10854666" cy="2387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9224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6575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597065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09602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174315">
                  <a:extLst>
                    <a:ext uri="{9D8B030D-6E8A-4147-A177-3AD203B41FA5}">
                      <a16:colId xmlns:a16="http://schemas.microsoft.com/office/drawing/2014/main" val="4036325113"/>
                    </a:ext>
                  </a:extLst>
                </a:gridCol>
                <a:gridCol w="1310194">
                  <a:extLst>
                    <a:ext uri="{9D8B030D-6E8A-4147-A177-3AD203B41FA5}">
                      <a16:colId xmlns:a16="http://schemas.microsoft.com/office/drawing/2014/main" val="4196840531"/>
                    </a:ext>
                  </a:extLst>
                </a:gridCol>
                <a:gridCol w="126826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013828">
                  <a:extLst>
                    <a:ext uri="{9D8B030D-6E8A-4147-A177-3AD203B41FA5}">
                      <a16:colId xmlns:a16="http://schemas.microsoft.com/office/drawing/2014/main" val="267070788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Microcontroller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 Name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Speed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Processor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Size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Dev Board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Chip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Arduino Mega 2560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ATmega2560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Arduino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8-bit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$38.50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$12.35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MSP-EXP432P401R Launchpad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MSP432P401R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48MHz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ARM Cortex M4F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32-bit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$7.46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8" descr="A picture containing electronics, circuit&#10;&#10;Description generated with very high confidence">
            <a:extLst>
              <a:ext uri="{FF2B5EF4-FFF2-40B4-BE49-F238E27FC236}">
                <a16:creationId xmlns:a16="http://schemas.microsoft.com/office/drawing/2014/main" id="{A59E31EC-8526-4EC6-BCB0-3814F959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948" y="4098941"/>
            <a:ext cx="2743200" cy="23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84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Child Microcontroller Prototype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Reasons for Choosing this Microcontroller</a:t>
            </a:r>
            <a:endParaRPr lang="en-US">
              <a:cs typeface="Calibri" panose="020F0502020204030204"/>
            </a:endParaRPr>
          </a:p>
          <a:p>
            <a:pPr lvl="1"/>
            <a:r>
              <a:rPr lang="en-US">
                <a:cs typeface="Calibri" panose="020F0502020204030204"/>
              </a:rPr>
              <a:t>Easy to access libraries</a:t>
            </a:r>
          </a:p>
          <a:p>
            <a:pPr lvl="1"/>
            <a:r>
              <a:rPr lang="en-US">
                <a:cs typeface="Calibri" panose="020F0502020204030204"/>
              </a:rPr>
              <a:t>Ease to communicate to parent controller</a:t>
            </a:r>
          </a:p>
          <a:p>
            <a:pPr lvl="1"/>
            <a:r>
              <a:rPr lang="en-US">
                <a:cs typeface="Calibri" panose="020F0502020204030204"/>
              </a:rPr>
              <a:t>Complexity and comfortability</a:t>
            </a:r>
          </a:p>
          <a:p>
            <a:pPr marL="685800" lvl="1">
              <a:buFontTx/>
              <a:buChar char="-"/>
            </a:pPr>
            <a:endParaRPr lang="en-US">
              <a:cs typeface="Calibri" panose="020F0502020204030204"/>
            </a:endParaRPr>
          </a:p>
          <a:p>
            <a:pPr marL="685800" lvl="1">
              <a:buFontTx/>
              <a:buChar char="-"/>
            </a:pPr>
            <a:endParaRPr lang="en-US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559351"/>
              </p:ext>
            </p:extLst>
          </p:nvPr>
        </p:nvGraphicFramePr>
        <p:xfrm>
          <a:off x="668054" y="1430054"/>
          <a:ext cx="10854665" cy="2387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9224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2838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628383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9237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252599">
                  <a:extLst>
                    <a:ext uri="{9D8B030D-6E8A-4147-A177-3AD203B41FA5}">
                      <a16:colId xmlns:a16="http://schemas.microsoft.com/office/drawing/2014/main" val="4036325113"/>
                    </a:ext>
                  </a:extLst>
                </a:gridCol>
                <a:gridCol w="1310194">
                  <a:extLst>
                    <a:ext uri="{9D8B030D-6E8A-4147-A177-3AD203B41FA5}">
                      <a16:colId xmlns:a16="http://schemas.microsoft.com/office/drawing/2014/main" val="4196840531"/>
                    </a:ext>
                  </a:extLst>
                </a:gridCol>
                <a:gridCol w="126826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013828">
                  <a:extLst>
                    <a:ext uri="{9D8B030D-6E8A-4147-A177-3AD203B41FA5}">
                      <a16:colId xmlns:a16="http://schemas.microsoft.com/office/drawing/2014/main" val="267070788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Microcontroller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 Name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Speed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Processor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Size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Dev Board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Chip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Arduino Uno Rev3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ATmega238P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Arduino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8-bit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12.35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$2.14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MSP-EXP430G2 Launchpad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MSP432P401R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MSP430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16-bit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$13.45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$2.69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8" name="Picture 8" descr="A circuit board&#10;&#10;Description generated with very high confidence">
            <a:extLst>
              <a:ext uri="{FF2B5EF4-FFF2-40B4-BE49-F238E27FC236}">
                <a16:creationId xmlns:a16="http://schemas.microsoft.com/office/drawing/2014/main" id="{3EC58F18-30C9-4C8B-AD8A-F01A1CB12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444" y="4147159"/>
            <a:ext cx="2438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9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F86E-FC31-4EE6-81A9-02578A4D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037"/>
            <a:ext cx="10515600" cy="1325563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LM393 Soil Moisture Sensor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5C8E-355F-408F-9553-044FA1B8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>
                <a:cs typeface="Calibri"/>
              </a:rPr>
              <a:t>Accuracy</a:t>
            </a:r>
          </a:p>
          <a:p>
            <a:pPr lvl="1"/>
            <a:r>
              <a:rPr lang="en-US">
                <a:cs typeface="Calibri"/>
              </a:rPr>
              <a:t>Price</a:t>
            </a:r>
          </a:p>
          <a:p>
            <a:pPr lvl="1"/>
            <a:r>
              <a:rPr lang="en-US">
                <a:cs typeface="Calibri"/>
              </a:rPr>
              <a:t>Easy to use and test</a:t>
            </a:r>
          </a:p>
          <a:p>
            <a:pPr marL="685800" lvl="1">
              <a:buFontTx/>
              <a:buChar char="-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316E-9F54-4D48-9610-64187DD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4DCE1-CA24-448D-A8CD-F6A7268D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D623-8151-4C8D-A1FA-9FF7C26D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660" y="4217514"/>
            <a:ext cx="3149761" cy="1959449"/>
          </a:xfrm>
          <a:prstGeom prst="rect">
            <a:avLst/>
          </a:prstGeom>
        </p:spPr>
      </p:pic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79438CDE-CECF-4501-8415-0C5A6F3C91C1}"/>
              </a:ext>
            </a:extLst>
          </p:cNvPr>
          <p:cNvGraphicFramePr>
            <a:graphicFrameLocks/>
          </p:cNvGraphicFramePr>
          <p:nvPr/>
        </p:nvGraphicFramePr>
        <p:xfrm>
          <a:off x="1878458" y="1528782"/>
          <a:ext cx="8435083" cy="1992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205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28108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417834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869896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1119883">
                  <a:extLst>
                    <a:ext uri="{9D8B030D-6E8A-4147-A177-3AD203B41FA5}">
                      <a16:colId xmlns:a16="http://schemas.microsoft.com/office/drawing/2014/main" val="214082595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Soil Moisture Sensor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721779">
                <a:tc>
                  <a:txBody>
                    <a:bodyPr/>
                    <a:lstStyle/>
                    <a:p>
                      <a:pPr algn="ctr"/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LM393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 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Smart Prototyping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3.3-5V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10-30°C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$2.99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721779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TE215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XCSource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10-30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°C</a:t>
                      </a:r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$6.59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08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CBD0-7812-4E16-A228-CD153139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DHT22 Temperature and Humidity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E838-1D9F-46CB-A4DB-3AAF457E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9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Accuracy</a:t>
            </a:r>
          </a:p>
          <a:p>
            <a:pPr lvl="1"/>
            <a:r>
              <a:rPr lang="en-US"/>
              <a:t>Full range of humidity readings (0-100%)</a:t>
            </a:r>
          </a:p>
          <a:p>
            <a:pPr lvl="1"/>
            <a:r>
              <a:rPr lang="en-US"/>
              <a:t>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33F3-5B36-4747-A049-8A2E47E9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4BEE1-1F60-47D0-9539-65EF4F48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8330D-5A39-4DD4-B7F1-14C5E178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992" y="4183886"/>
            <a:ext cx="1630416" cy="1830064"/>
          </a:xfrm>
          <a:prstGeom prst="rect">
            <a:avLst/>
          </a:prstGeom>
        </p:spPr>
      </p:pic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912AB2F9-98EB-49E0-9A7A-75ED96845F67}"/>
              </a:ext>
            </a:extLst>
          </p:cNvPr>
          <p:cNvGraphicFramePr>
            <a:graphicFrameLocks/>
          </p:cNvGraphicFramePr>
          <p:nvPr/>
        </p:nvGraphicFramePr>
        <p:xfrm>
          <a:off x="1179817" y="1733750"/>
          <a:ext cx="9832366" cy="1719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55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5904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325255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834062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923943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1245508">
                  <a:extLst>
                    <a:ext uri="{9D8B030D-6E8A-4147-A177-3AD203B41FA5}">
                      <a16:colId xmlns:a16="http://schemas.microsoft.com/office/drawing/2014/main" val="262179255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Temp &amp; Humidity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9408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DHT22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Adafruit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2.5mA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-40-125</a:t>
                      </a: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94083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AM2302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-40-125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°C</a:t>
                      </a:r>
                      <a:endParaRPr lang="en-US" sz="1200"/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$15.00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243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3FD-FB3D-4DFF-9E9A-FCBDEDEC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/>
            </a:br>
            <a:r>
              <a:rPr lang="en-US"/>
              <a:t>High Sensitivity Water Sensor - RED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569B-9BBE-44EE-981E-667B01A0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Notify the user when the water level is low/high</a:t>
            </a:r>
          </a:p>
          <a:p>
            <a:pPr lvl="1"/>
            <a:r>
              <a:rPr lang="en-US"/>
              <a:t>Accuracy</a:t>
            </a:r>
          </a:p>
          <a:p>
            <a:pPr lvl="1"/>
            <a:r>
              <a:rPr lang="en-US"/>
              <a:t>Price</a:t>
            </a:r>
          </a:p>
          <a:p>
            <a:pPr marL="685800" lvl="1">
              <a:buFontTx/>
              <a:buChar char="-"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FB01D-FB8C-47B7-BDDC-ABF8D5B9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D91E4-61A0-4128-85E1-B615B071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78799-B437-4F15-875C-B350008C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874" y="4985949"/>
            <a:ext cx="2510926" cy="1191014"/>
          </a:xfrm>
          <a:prstGeom prst="rect">
            <a:avLst/>
          </a:prstGeom>
        </p:spPr>
      </p:pic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6D159DA1-0AF8-4F10-B809-E5158388DAB9}"/>
              </a:ext>
            </a:extLst>
          </p:cNvPr>
          <p:cNvGraphicFramePr>
            <a:graphicFrameLocks/>
          </p:cNvGraphicFramePr>
          <p:nvPr/>
        </p:nvGraphicFramePr>
        <p:xfrm>
          <a:off x="1641296" y="1655615"/>
          <a:ext cx="8909407" cy="2103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2884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168685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39548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345831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704721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1031800">
                  <a:extLst>
                    <a:ext uri="{9D8B030D-6E8A-4147-A177-3AD203B41FA5}">
                      <a16:colId xmlns:a16="http://schemas.microsoft.com/office/drawing/2014/main" val="3821043185"/>
                    </a:ext>
                  </a:extLst>
                </a:gridCol>
              </a:tblGrid>
              <a:tr h="61453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Water Level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74429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High Sensitivity Water Sensor 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solidFill>
                            <a:schemeClr val="bg1"/>
                          </a:solidFill>
                        </a:rPr>
                        <a:t>Emartee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3.3-5V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10-30°C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$4.99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74429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Level Liquid Depth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WINGONEER</a:t>
                      </a:r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noProof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>
                          <a:latin typeface="+mn-lt"/>
                        </a:rPr>
                        <a:t>10-30°C</a:t>
                      </a:r>
                      <a:endParaRPr lang="en-US" sz="1200"/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$6.99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045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7A6A-5DC5-4AC9-A155-8E40A8E2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1314-BD9A-49D8-97FC-DCA5E439B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Gives us the best airflow for our system </a:t>
            </a:r>
          </a:p>
          <a:p>
            <a:pPr lvl="1"/>
            <a:r>
              <a:rPr lang="en-US"/>
              <a:t>Reasonable Price</a:t>
            </a:r>
          </a:p>
          <a:p>
            <a:pPr marL="685800" lvl="1">
              <a:buFontTx/>
              <a:buChar char="-"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561EB-31BF-4EFC-82F1-9E91FED4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7B245-4E04-461D-B4D5-5F547F6C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F4FA898-1A78-4410-BA10-9AA164D2D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524304"/>
              </p:ext>
            </p:extLst>
          </p:nvPr>
        </p:nvGraphicFramePr>
        <p:xfrm>
          <a:off x="923510" y="1979454"/>
          <a:ext cx="10515600" cy="201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26416347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Fan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Noise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Airflow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RA04010HD1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RDK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12V, 90mA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28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6.08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$13.99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490-CFM-5010-03-22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CUI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280mA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36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16.07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$7.90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CFM-6015-13-22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CUI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12V, 220mA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39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27.50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$8.74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479E499-B548-4CA6-8E65-FB6781C39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89" y="4150043"/>
            <a:ext cx="2370668" cy="20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6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Humidifier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Small size and low power consumption</a:t>
            </a:r>
          </a:p>
          <a:p>
            <a:pPr lvl="1"/>
            <a:r>
              <a:rPr lang="en-US"/>
              <a:t>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616577"/>
              </p:ext>
            </p:extLst>
          </p:nvPr>
        </p:nvGraphicFramePr>
        <p:xfrm>
          <a:off x="1253065" y="1825623"/>
          <a:ext cx="9279468" cy="17981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986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Humidifier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B00PAK245E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AGPtek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24V, 1A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$9.99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11434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IC Station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5V, 400mA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$5.99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E247110-3CE5-467E-B193-69C9B5BEF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600" y="3938588"/>
            <a:ext cx="20290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8D08-AA11-48F8-BCF3-204F73AA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45159"/>
                </a:solidFill>
              </a:rPr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2865-B13A-421F-8086-B80E3C0D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5705"/>
            <a:ext cx="7228840" cy="512445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Project Goals</a:t>
            </a:r>
          </a:p>
          <a:p>
            <a:pPr lvl="2"/>
            <a:r>
              <a:rPr lang="en-US" dirty="0"/>
              <a:t>Unit will provide a nurturing &amp; sustainable environment for plant growth</a:t>
            </a:r>
          </a:p>
          <a:p>
            <a:pPr lvl="2"/>
            <a:r>
              <a:rPr lang="en-US" dirty="0"/>
              <a:t>Environmental controls will be triggered by sensor data</a:t>
            </a:r>
          </a:p>
          <a:p>
            <a:pPr lvl="2"/>
            <a:r>
              <a:rPr lang="en-US" dirty="0"/>
              <a:t>Users can monitor greenhouse data remotely through </a:t>
            </a:r>
            <a:r>
              <a:rPr lang="en-US"/>
              <a:t>web application</a:t>
            </a:r>
            <a:endParaRPr lang="en-US" dirty="0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Project objective</a:t>
            </a:r>
          </a:p>
          <a:p>
            <a:pPr lvl="2"/>
            <a:r>
              <a:rPr lang="en-US" dirty="0"/>
              <a:t>Provide a fool-proof &amp; fun gardening experience that can produce fresh fruit and vegetables, regardless of environment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26FCB-2A11-49CD-89FA-7827AE91A554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03601-1595-43F8-98E7-A0CBA2E1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3C26C-0C9D-43BD-9E74-4848F1B8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C48AF-1A3C-4AFB-B685-5DAD37AE6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867" y="810988"/>
            <a:ext cx="1781665" cy="52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6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D273-7207-46F3-8E23-A4093796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C078-A7F4-4872-A53E-656032D76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Lowest demand for current	</a:t>
            </a:r>
          </a:p>
          <a:p>
            <a:pPr lvl="1"/>
            <a:r>
              <a:rPr lang="en-US"/>
              <a:t>Reasonable 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B4D65-DA07-4013-8804-9B09D3E7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F99B7-5C54-452B-A9E2-B9CD691A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D43CE6EF-EC22-43EA-BBAB-C6EC01B5A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887476"/>
              </p:ext>
            </p:extLst>
          </p:nvPr>
        </p:nvGraphicFramePr>
        <p:xfrm>
          <a:off x="1241777" y="1818401"/>
          <a:ext cx="9408724" cy="2269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181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</a:tblGrid>
              <a:tr h="6236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Water Pump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63952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Submersible Mini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Ledgle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12V, 300mA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$8.99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63952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Submersible Brushless Water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Daniu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12V, 400mA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$7.88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Peristaltic Liquid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500mA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$24.95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56823A1-7C1F-41FA-9A66-B870AF0E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88" y="4443455"/>
            <a:ext cx="2540476" cy="17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3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LCD Touchscreens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Reasons for Choosing this Touchscreen</a:t>
            </a:r>
            <a:endParaRPr lang="en-US">
              <a:cs typeface="Calibri"/>
            </a:endParaRPr>
          </a:p>
          <a:p>
            <a:pPr marL="685800" lvl="1">
              <a:buFontTx/>
              <a:buChar char="-"/>
            </a:pPr>
            <a:r>
              <a:rPr lang="en-US"/>
              <a:t>Small size and low power consumption</a:t>
            </a:r>
            <a:endParaRPr lang="en-US">
              <a:cs typeface="Calibri"/>
            </a:endParaRPr>
          </a:p>
          <a:p>
            <a:pPr marL="685800" lvl="1">
              <a:buFontTx/>
              <a:buChar char="-"/>
            </a:pPr>
            <a:r>
              <a:rPr lang="en-US">
                <a:cs typeface="Calibri"/>
              </a:rPr>
              <a:t>Library availabilities</a:t>
            </a:r>
            <a:endParaRPr lang="en-US"/>
          </a:p>
          <a:p>
            <a:pPr marL="685800" lvl="1">
              <a:buFontTx/>
              <a:buChar char="-"/>
            </a:pPr>
            <a:r>
              <a:rPr lang="en-US"/>
              <a:t>Price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/>
        </p:nvGraphicFramePr>
        <p:xfrm>
          <a:off x="1083730" y="1425573"/>
          <a:ext cx="9279470" cy="2113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8785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9300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LCD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Display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Kentec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QVGA Display </a:t>
                      </a:r>
                      <a:r>
                        <a:rPr lang="en-US" sz="1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BoosterPack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Kentec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3.5 inch</a:t>
                      </a:r>
                    </a:p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320x240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$24.99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HXD8357D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3.5 inch</a:t>
                      </a:r>
                    </a:p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320x480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2B8E295-7ED4-4EFE-91D0-7BEF2BCF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0" y="3840380"/>
            <a:ext cx="3337454" cy="24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45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>
                <a:cs typeface="Calibri"/>
              </a:rPr>
              <a:t>Easy to control each individual LED</a:t>
            </a:r>
          </a:p>
          <a:p>
            <a:pPr lvl="1"/>
            <a:r>
              <a:rPr lang="en-US">
                <a:cs typeface="Calibri"/>
              </a:rPr>
              <a:t>Easily assessable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13739"/>
              </p:ext>
            </p:extLst>
          </p:nvPr>
        </p:nvGraphicFramePr>
        <p:xfrm>
          <a:off x="1253065" y="1825623"/>
          <a:ext cx="9279468" cy="1955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986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LED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WS2811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Alitove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180mA max per LED set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$26.99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WS2812B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Chinly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5V, 60mA max per LED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$31.85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1168DAA-D61A-4B1B-BDCB-DDFF03BC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5969" y="3622641"/>
            <a:ext cx="2428873" cy="30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5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Bluetooth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Price</a:t>
            </a:r>
          </a:p>
          <a:p>
            <a:pPr lvl="1"/>
            <a:r>
              <a:rPr lang="en-US">
                <a:cs typeface="Calibri" panose="020F0502020204030204"/>
              </a:rPr>
              <a:t>BLE 4.0</a:t>
            </a:r>
          </a:p>
          <a:p>
            <a:pPr lvl="1"/>
            <a:r>
              <a:rPr lang="en-US">
                <a:cs typeface="Calibri" panose="020F0502020204030204"/>
              </a:rPr>
              <a:t>UART 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588056"/>
              </p:ext>
            </p:extLst>
          </p:nvPr>
        </p:nvGraphicFramePr>
        <p:xfrm>
          <a:off x="1083730" y="1425573"/>
          <a:ext cx="9279471" cy="2079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8785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93004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Module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606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HM-18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DSD Tech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CC264R2F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$9.99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HM-10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HiLetgo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CC2540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$4.50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B232519-536C-4A8F-A4FB-CD12C51A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3788205"/>
            <a:ext cx="2625196" cy="252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WiFi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603" y="19443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Reasons for Choosing this module</a:t>
            </a:r>
            <a:endParaRPr lang="en-US">
              <a:cs typeface="Calibri"/>
            </a:endParaRP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Price</a:t>
            </a: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Compatibility</a:t>
            </a: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720462"/>
              </p:ext>
            </p:extLst>
          </p:nvPr>
        </p:nvGraphicFramePr>
        <p:xfrm>
          <a:off x="1456266" y="2047775"/>
          <a:ext cx="9279467" cy="1381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6371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278709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64970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Module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CC3100BOOST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CC3100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$19.99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CC3220SF-LAUNCHXL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CC3220SF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$49.99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73A2653B-24BE-4979-81CB-248430AE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4061157"/>
            <a:ext cx="2455081" cy="2055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50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CED2-5217-4EA7-A222-DEA50C09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Parent and Child PCB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D7E1-93C3-4D3A-BA24-A0B20E46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32A16-CBD0-4860-8E2F-21C74D13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FE48F-A0F4-427C-95FC-D6AD8FB5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79" y="2131357"/>
            <a:ext cx="3369346" cy="2073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26E0B-9EEF-4195-9D71-BA0918DEF4CD}"/>
              </a:ext>
            </a:extLst>
          </p:cNvPr>
          <p:cNvSpPr txBox="1"/>
          <p:nvPr/>
        </p:nvSpPr>
        <p:spPr>
          <a:xfrm>
            <a:off x="756356" y="1690688"/>
            <a:ext cx="459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Parent PCB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5C439-4779-4B95-8321-6FD4BB1F05EF}"/>
              </a:ext>
            </a:extLst>
          </p:cNvPr>
          <p:cNvSpPr txBox="1"/>
          <p:nvPr/>
        </p:nvSpPr>
        <p:spPr>
          <a:xfrm>
            <a:off x="6406444" y="1683916"/>
            <a:ext cx="476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Child PCB</a:t>
            </a:r>
          </a:p>
        </p:txBody>
      </p:sp>
      <p:pic>
        <p:nvPicPr>
          <p:cNvPr id="6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FBD17A34-92EE-4376-BA18-466F92CF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12" y="4412659"/>
            <a:ext cx="2743200" cy="1890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37078-78AB-467F-AB75-8E6EB88BEAC9}"/>
              </a:ext>
            </a:extLst>
          </p:cNvPr>
          <p:cNvSpPr txBox="1"/>
          <p:nvPr/>
        </p:nvSpPr>
        <p:spPr>
          <a:xfrm>
            <a:off x="8490038" y="2981697"/>
            <a:ext cx="47639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Version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AA8A0-407D-483A-BA35-981FA2E140D5}"/>
              </a:ext>
            </a:extLst>
          </p:cNvPr>
          <p:cNvSpPr txBox="1"/>
          <p:nvPr/>
        </p:nvSpPr>
        <p:spPr>
          <a:xfrm>
            <a:off x="8487727" y="5232333"/>
            <a:ext cx="47639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Version 2</a:t>
            </a:r>
          </a:p>
        </p:txBody>
      </p:sp>
      <p:pic>
        <p:nvPicPr>
          <p:cNvPr id="8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DA574848-AF00-4869-84C6-695379B41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61" y="2050086"/>
            <a:ext cx="2879677" cy="43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18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6F136-79FD-4F28-B350-CD1FE4B7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997"/>
            <a:ext cx="10515600" cy="1325563"/>
          </a:xfrm>
        </p:spPr>
        <p:txBody>
          <a:bodyPr/>
          <a:lstStyle/>
          <a:p>
            <a:pPr algn="ctr"/>
            <a:r>
              <a:rPr lang="en-US"/>
              <a:t>Power PCB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EF7F-917B-43C5-8B80-85EAB640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836D-FC15-4503-83C5-E242F2D4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FF5608-8734-446C-8FF1-5724C255AFF6}"/>
              </a:ext>
            </a:extLst>
          </p:cNvPr>
          <p:cNvSpPr txBox="1">
            <a:spLocks/>
          </p:cNvSpPr>
          <p:nvPr/>
        </p:nvSpPr>
        <p:spPr>
          <a:xfrm>
            <a:off x="762001" y="1715674"/>
            <a:ext cx="5787864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Designed in Eagle</a:t>
            </a:r>
          </a:p>
          <a:p>
            <a:pPr lvl="1"/>
            <a:r>
              <a:rPr lang="en-US">
                <a:cs typeface="Calibri"/>
              </a:rPr>
              <a:t>Design files available on TI 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Ordered through </a:t>
            </a:r>
            <a:r>
              <a:rPr lang="en-US" err="1">
                <a:cs typeface="Calibri"/>
              </a:rPr>
              <a:t>PCBway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Fast shipping and cheap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$5 PCB with 2 layer &lt;100mm board</a:t>
            </a:r>
          </a:p>
          <a:p>
            <a:pPr lvl="1"/>
            <a:r>
              <a:rPr lang="en-US">
                <a:cs typeface="Calibri"/>
              </a:rPr>
              <a:t>Solder Power PCB and Main PCB together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  <p:pic>
        <p:nvPicPr>
          <p:cNvPr id="3" name="Picture 7" descr="A circuit board&#10;&#10;Description generated with very high confidence">
            <a:extLst>
              <a:ext uri="{FF2B5EF4-FFF2-40B4-BE49-F238E27FC236}">
                <a16:creationId xmlns:a16="http://schemas.microsoft.com/office/drawing/2014/main" id="{B29712F2-A2A3-4A57-BD94-DF3B42F8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475" y="1365347"/>
            <a:ext cx="4314824" cy="50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DE1A-2827-4737-A718-05FD33DF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1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11AE-F7C5-4DEB-93DA-A7F716FE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50D14-2A84-4D35-931A-EAB1F051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5" descr="A circuit board&#10;&#10;Description generated with high confidence">
            <a:extLst>
              <a:ext uri="{FF2B5EF4-FFF2-40B4-BE49-F238E27FC236}">
                <a16:creationId xmlns:a16="http://schemas.microsoft.com/office/drawing/2014/main" id="{B253633C-94D1-4E38-9069-DB055C845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199" y="2952797"/>
            <a:ext cx="2407834" cy="1537932"/>
          </a:xfrm>
          <a:prstGeom prst="rect">
            <a:avLst/>
          </a:prstGeom>
        </p:spPr>
      </p:pic>
      <p:pic>
        <p:nvPicPr>
          <p:cNvPr id="10" name="Picture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11DAF6E2-B73F-4FDE-B58C-25DAAB15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571" y="1395602"/>
            <a:ext cx="1801717" cy="120520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C1F22FF-2AA4-4544-B122-3B1A5016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206" y="4841325"/>
            <a:ext cx="1867469" cy="134573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45ED7A-8549-4431-A3D7-C241523C373E}"/>
              </a:ext>
            </a:extLst>
          </p:cNvPr>
          <p:cNvSpPr txBox="1">
            <a:spLocks/>
          </p:cNvSpPr>
          <p:nvPr/>
        </p:nvSpPr>
        <p:spPr>
          <a:xfrm>
            <a:off x="462887" y="1298385"/>
            <a:ext cx="7968017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>
                <a:cs typeface="Calibri"/>
              </a:rPr>
              <a:t>Sensor modules collect data from the plants and send the readings over Bluetooth to a parent edge device. </a:t>
            </a:r>
          </a:p>
          <a:p>
            <a:pPr lvl="1"/>
            <a:r>
              <a:rPr lang="en-US">
                <a:cs typeface="Calibri"/>
              </a:rPr>
              <a:t>Scalable</a:t>
            </a:r>
          </a:p>
          <a:p>
            <a:pPr lvl="1"/>
            <a:r>
              <a:rPr lang="en-US">
                <a:cs typeface="Calibri"/>
              </a:rPr>
              <a:t>Wireless</a:t>
            </a:r>
          </a:p>
          <a:p>
            <a:pPr lvl="1"/>
            <a:r>
              <a:rPr lang="en-US">
                <a:cs typeface="Calibri"/>
              </a:rPr>
              <a:t>Low power</a:t>
            </a:r>
          </a:p>
          <a:p>
            <a:pP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>
                <a:cs typeface="Calibri"/>
              </a:rPr>
              <a:t>MSP432 gathers sensor information and communicates through MQTT messages over </a:t>
            </a:r>
            <a:r>
              <a:rPr lang="en-US" err="1">
                <a:cs typeface="Calibri"/>
              </a:rPr>
              <a:t>WiFi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JSON message packets</a:t>
            </a:r>
          </a:p>
          <a:p>
            <a:pPr lvl="1"/>
            <a:r>
              <a:rPr lang="en-US" err="1">
                <a:cs typeface="Calibri"/>
              </a:rPr>
              <a:t>PubNub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Secure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744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F30A2C8E-B7BF-41FD-805A-DB7679F3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893" y="5002779"/>
            <a:ext cx="5438632" cy="1560920"/>
          </a:xfrm>
          <a:prstGeom prst="rect">
            <a:avLst/>
          </a:prstGeom>
        </p:spPr>
      </p:pic>
      <p:pic>
        <p:nvPicPr>
          <p:cNvPr id="29" name="Picture 29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E478A90F-BE43-430C-93CD-C79AF292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93" y="-516467"/>
            <a:ext cx="6291617" cy="71629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7D9FBD-996A-4FA5-855D-CB9C4CAD9157}"/>
              </a:ext>
            </a:extLst>
          </p:cNvPr>
          <p:cNvSpPr/>
          <p:nvPr/>
        </p:nvSpPr>
        <p:spPr>
          <a:xfrm>
            <a:off x="7697338" y="3040038"/>
            <a:ext cx="3405115" cy="1858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3AD83-DC0B-47CD-9BD6-6C82B1B0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Sensor 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37EAE-ABCA-49CF-BE6F-77816072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A5CA-5EBB-42BC-A46F-345B613B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38</a:t>
            </a:fld>
            <a:endParaRPr lang="en-US"/>
          </a:p>
        </p:txBody>
      </p:sp>
      <p:pic>
        <p:nvPicPr>
          <p:cNvPr id="18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1409C836-EDDE-4EFA-ABBE-B14DC1599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02794" y="3815094"/>
            <a:ext cx="2752726" cy="2593182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83AB1608-D5A3-4AC1-9D39-90B678160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781" y="4087149"/>
            <a:ext cx="1579872" cy="617135"/>
          </a:xfrm>
          <a:prstGeom prst="rect">
            <a:avLst/>
          </a:prstGeom>
        </p:spPr>
      </p:pic>
      <p:pic>
        <p:nvPicPr>
          <p:cNvPr id="25" name="Picture 2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3118719D-FC65-4051-84AB-9F009FFCF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947" y="2707872"/>
            <a:ext cx="712527" cy="1157928"/>
          </a:xfrm>
          <a:prstGeom prst="rect">
            <a:avLst/>
          </a:prstGeom>
        </p:spPr>
      </p:pic>
      <p:pic>
        <p:nvPicPr>
          <p:cNvPr id="2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28CF6262-2930-435E-A4BB-D3E693B2E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95982" y="2159758"/>
            <a:ext cx="2743200" cy="2743200"/>
          </a:xfrm>
          <a:prstGeom prst="rect">
            <a:avLst/>
          </a:prstGeom>
        </p:spPr>
      </p:pic>
      <p:pic>
        <p:nvPicPr>
          <p:cNvPr id="31" name="Picture 31" descr="A picture containing looking&#10;&#10;Description generated with high confidence">
            <a:extLst>
              <a:ext uri="{FF2B5EF4-FFF2-40B4-BE49-F238E27FC236}">
                <a16:creationId xmlns:a16="http://schemas.microsoft.com/office/drawing/2014/main" id="{3459153A-9582-498A-99A5-2B8911967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197" y="5542980"/>
            <a:ext cx="1373306" cy="1174277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7E0EAB4-9C48-4FF4-8E91-D8F40F7515BF}"/>
              </a:ext>
            </a:extLst>
          </p:cNvPr>
          <p:cNvSpPr txBox="1">
            <a:spLocks/>
          </p:cNvSpPr>
          <p:nvPr/>
        </p:nvSpPr>
        <p:spPr>
          <a:xfrm>
            <a:off x="838200" y="169644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Hardware</a:t>
            </a:r>
          </a:p>
          <a:p>
            <a:pPr lvl="1"/>
            <a:r>
              <a:rPr lang="en-US">
                <a:cs typeface="Calibri"/>
              </a:rPr>
              <a:t>MSP430G2553</a:t>
            </a:r>
          </a:p>
          <a:p>
            <a:pPr lvl="1"/>
            <a:r>
              <a:rPr lang="en-US">
                <a:cs typeface="Calibri"/>
              </a:rPr>
              <a:t>HM10 BLE</a:t>
            </a:r>
          </a:p>
          <a:p>
            <a:pPr lvl="1"/>
            <a:r>
              <a:rPr lang="en-US">
                <a:cs typeface="Calibri"/>
              </a:rPr>
              <a:t>Soil Moisture</a:t>
            </a:r>
          </a:p>
          <a:p>
            <a:pPr lvl="1"/>
            <a:r>
              <a:rPr lang="en-US">
                <a:cs typeface="Calibri"/>
              </a:rPr>
              <a:t>Temperature/Humidity</a:t>
            </a:r>
          </a:p>
          <a:p>
            <a:pPr lvl="1"/>
            <a:r>
              <a:rPr lang="en-US">
                <a:cs typeface="Calibri"/>
              </a:rPr>
              <a:t>Lithium Ion Battery</a:t>
            </a:r>
          </a:p>
          <a:p>
            <a:pPr>
              <a:buChar char="•"/>
            </a:pPr>
            <a:r>
              <a:rPr lang="en-US">
                <a:cs typeface="Calibri"/>
              </a:rPr>
              <a:t>Software</a:t>
            </a:r>
          </a:p>
          <a:p>
            <a:pPr lvl="1"/>
            <a:r>
              <a:rPr lang="en-US">
                <a:cs typeface="Calibri"/>
              </a:rPr>
              <a:t>Timer operated</a:t>
            </a:r>
          </a:p>
          <a:p>
            <a:pPr lvl="1"/>
            <a:r>
              <a:rPr lang="en-US">
                <a:cs typeface="Calibri"/>
              </a:rPr>
              <a:t>Low power efficient</a:t>
            </a:r>
          </a:p>
          <a:p>
            <a:pPr lvl="1"/>
            <a:r>
              <a:rPr lang="en-US">
                <a:cs typeface="Calibri"/>
              </a:rPr>
              <a:t>Low memory footprint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999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06A2-7CFE-4257-9738-5CC73AE5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Parent Module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A7F0-B1E1-4FE6-AC41-D0FF97224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12" y="1687080"/>
            <a:ext cx="351416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Hardware</a:t>
            </a:r>
          </a:p>
          <a:p>
            <a:pPr lvl="1"/>
            <a:r>
              <a:rPr lang="en-US">
                <a:cs typeface="Calibri"/>
              </a:rPr>
              <a:t>MSP432p401r</a:t>
            </a:r>
          </a:p>
          <a:p>
            <a:pPr lvl="1"/>
            <a:r>
              <a:rPr lang="en-US">
                <a:cs typeface="Calibri"/>
              </a:rPr>
              <a:t>CC3100BOOST </a:t>
            </a:r>
            <a:r>
              <a:rPr lang="en-US" err="1">
                <a:cs typeface="Calibri"/>
              </a:rPr>
              <a:t>WiFi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HM10 BLE</a:t>
            </a:r>
          </a:p>
          <a:p>
            <a:pPr lvl="1"/>
            <a:r>
              <a:rPr lang="en-US">
                <a:cs typeface="Calibri"/>
              </a:rPr>
              <a:t>Humidifier</a:t>
            </a:r>
          </a:p>
          <a:p>
            <a:pPr lvl="1"/>
            <a:r>
              <a:rPr lang="en-US">
                <a:ea typeface="+mn-lt"/>
                <a:cs typeface="+mn-lt"/>
              </a:rPr>
              <a:t>Fans</a:t>
            </a:r>
          </a:p>
          <a:p>
            <a:pPr lvl="1"/>
            <a:r>
              <a:rPr lang="en-US">
                <a:ea typeface="+mn-lt"/>
                <a:cs typeface="+mn-lt"/>
              </a:rPr>
              <a:t>Water Pumps</a:t>
            </a:r>
          </a:p>
          <a:p>
            <a:pPr lvl="1"/>
            <a:r>
              <a:rPr lang="en-US">
                <a:ea typeface="+mn-lt"/>
                <a:cs typeface="+mn-lt"/>
              </a:rPr>
              <a:t>LEDs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0B7E1-0019-4BA4-A792-2A92B405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77995-01D1-45B7-BD4C-02DB2290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02C3A-84D4-4A36-AE10-EC91ACBC9FC7}"/>
              </a:ext>
            </a:extLst>
          </p:cNvPr>
          <p:cNvSpPr txBox="1">
            <a:spLocks/>
          </p:cNvSpPr>
          <p:nvPr/>
        </p:nvSpPr>
        <p:spPr>
          <a:xfrm>
            <a:off x="4324539" y="1716768"/>
            <a:ext cx="334593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Software</a:t>
            </a:r>
          </a:p>
          <a:p>
            <a:pPr lvl="1"/>
            <a:r>
              <a:rPr lang="en-US">
                <a:cs typeface="Calibri"/>
              </a:rPr>
              <a:t>TI RTOS</a:t>
            </a:r>
          </a:p>
          <a:p>
            <a:pPr lvl="1"/>
            <a:r>
              <a:rPr lang="en-US" err="1">
                <a:cs typeface="Calibri"/>
              </a:rPr>
              <a:t>PubNub</a:t>
            </a:r>
            <a:r>
              <a:rPr lang="en-US">
                <a:cs typeface="Calibri"/>
              </a:rPr>
              <a:t> API</a:t>
            </a:r>
          </a:p>
          <a:p>
            <a:pPr lvl="1"/>
            <a:r>
              <a:rPr lang="en-US">
                <a:ea typeface="+mn-lt"/>
                <a:cs typeface="+mn-lt"/>
              </a:rPr>
              <a:t>Star-Network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>Controls</a:t>
            </a:r>
          </a:p>
          <a:p>
            <a:pPr lvl="1"/>
            <a:r>
              <a:rPr lang="en-US">
                <a:cs typeface="Calibri"/>
              </a:rPr>
              <a:t>Sensor activated</a:t>
            </a:r>
          </a:p>
          <a:p>
            <a:pPr lvl="1"/>
            <a:r>
              <a:rPr lang="en-US">
                <a:cs typeface="Calibri"/>
              </a:rPr>
              <a:t>Timer regulated</a:t>
            </a:r>
          </a:p>
          <a:p>
            <a:pPr lvl="1"/>
            <a:r>
              <a:rPr lang="en-US">
                <a:cs typeface="Calibri"/>
              </a:rPr>
              <a:t>User interaction</a:t>
            </a: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78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8D08-AA11-48F8-BCF3-204F73AA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45159"/>
                </a:solidFill>
              </a:rPr>
              <a:t>Project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2865-B13A-421F-8086-B80E3C0D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353"/>
            <a:ext cx="10515600" cy="5124450"/>
          </a:xfrm>
        </p:spPr>
        <p:txBody>
          <a:bodyPr>
            <a:normAutofit/>
          </a:bodyPr>
          <a:lstStyle/>
          <a:p>
            <a:r>
              <a:rPr lang="en-US"/>
              <a:t>Address the rise of “food deserts” -  defined by the USDA as regions of the country without ready access to healthy and affordable food</a:t>
            </a:r>
          </a:p>
          <a:p>
            <a:pPr lvl="1"/>
            <a:r>
              <a:rPr lang="en-US"/>
              <a:t>23.5mil Americans live in food deserts </a:t>
            </a:r>
          </a:p>
          <a:p>
            <a:pPr lvl="1"/>
            <a:r>
              <a:rPr lang="en-US"/>
              <a:t>2.1mil households do not own a vehicle and live more than 1 mile from the nearest grocery store</a:t>
            </a:r>
          </a:p>
          <a:p>
            <a:pPr lvl="1"/>
            <a:r>
              <a:rPr lang="en-US"/>
              <a:t>Low-income zip codes have 30% more convenience stores with limited selection of produce, as compared to middle-class zip codes</a:t>
            </a:r>
          </a:p>
          <a:p>
            <a:pPr lvl="1"/>
            <a:r>
              <a:rPr lang="en-US"/>
              <a:t>Residents of low-income zip codes pay up to 37% more at these small neighborhood stores for produce as compared to their middle-class peers</a:t>
            </a:r>
          </a:p>
          <a:p>
            <a:r>
              <a:rPr lang="en-US"/>
              <a:t>Direct access to healthy food can positively impact food deserts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26FCB-2A11-49CD-89FA-7827AE91A554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03601-1595-43F8-98E7-A0CBA2E1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3C26C-0C9D-43BD-9E74-4848F1B8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close up of a fruit&#10;&#10;Description automatically generated">
            <a:extLst>
              <a:ext uri="{FF2B5EF4-FFF2-40B4-BE49-F238E27FC236}">
                <a16:creationId xmlns:a16="http://schemas.microsoft.com/office/drawing/2014/main" id="{D87F86DB-6C61-44F0-BB8E-48EDF29DA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403225"/>
            <a:ext cx="965200" cy="9652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875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FE6516-CBAB-4328-9F08-6BAEC508CC18}"/>
              </a:ext>
            </a:extLst>
          </p:cNvPr>
          <p:cNvSpPr/>
          <p:nvPr/>
        </p:nvSpPr>
        <p:spPr>
          <a:xfrm>
            <a:off x="8847446" y="2404565"/>
            <a:ext cx="2267802" cy="3769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0D12F4-1C9B-424F-94C2-B861516FED9C}"/>
              </a:ext>
            </a:extLst>
          </p:cNvPr>
          <p:cNvSpPr/>
          <p:nvPr/>
        </p:nvSpPr>
        <p:spPr>
          <a:xfrm>
            <a:off x="852133" y="2404565"/>
            <a:ext cx="2290548" cy="3757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15FC9-607B-4249-8B07-DE5B6762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PubNub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3E41-A04B-4B6A-8346-C72C0C61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C67E9-AAEF-49A6-9CC1-A7BAE27F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27E3D1-7BF5-4F91-B744-DCF5231F29C2}"/>
              </a:ext>
            </a:extLst>
          </p:cNvPr>
          <p:cNvSpPr/>
          <p:nvPr/>
        </p:nvSpPr>
        <p:spPr>
          <a:xfrm>
            <a:off x="5070144" y="3165142"/>
            <a:ext cx="1801504" cy="17332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363B4E0-F130-4DCC-8285-C0173592D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168" y="4542867"/>
            <a:ext cx="1493009" cy="1475807"/>
          </a:xfrm>
          <a:prstGeom prst="rect">
            <a:avLst/>
          </a:prstGeom>
        </p:spPr>
      </p:pic>
      <p:pic>
        <p:nvPicPr>
          <p:cNvPr id="16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103634E-AEE0-4327-A600-4522FAA3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430" y="4457131"/>
            <a:ext cx="1719618" cy="1719618"/>
          </a:xfrm>
          <a:prstGeom prst="rect">
            <a:avLst/>
          </a:prstGeom>
        </p:spPr>
      </p:pic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B956CE11-568D-4971-B217-CC617B9CE780}"/>
              </a:ext>
            </a:extLst>
          </p:cNvPr>
          <p:cNvSpPr/>
          <p:nvPr/>
        </p:nvSpPr>
        <p:spPr>
          <a:xfrm>
            <a:off x="3318499" y="4026989"/>
            <a:ext cx="1557346" cy="393647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3F0F973D-9CE0-4CCC-BFE2-15A4DB9183E5}"/>
              </a:ext>
            </a:extLst>
          </p:cNvPr>
          <p:cNvSpPr/>
          <p:nvPr/>
        </p:nvSpPr>
        <p:spPr>
          <a:xfrm>
            <a:off x="7083005" y="4053882"/>
            <a:ext cx="1557346" cy="393647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34B15AB-977B-42DB-8440-0E868CA2701D}"/>
              </a:ext>
            </a:extLst>
          </p:cNvPr>
          <p:cNvSpPr txBox="1">
            <a:spLocks/>
          </p:cNvSpPr>
          <p:nvPr/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2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3B1E09FE-0CCA-42CB-8F54-AA25DA60C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63" y="2595483"/>
            <a:ext cx="1719618" cy="1439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B19BB5E-8D89-4BDD-8E0B-3D17E28CC89E}"/>
              </a:ext>
            </a:extLst>
          </p:cNvPr>
          <p:cNvSpPr txBox="1"/>
          <p:nvPr/>
        </p:nvSpPr>
        <p:spPr>
          <a:xfrm>
            <a:off x="1319514" y="410708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D3F01B3-20B4-4BBD-9068-BB822EAE2D91}"/>
              </a:ext>
            </a:extLst>
          </p:cNvPr>
          <p:cNvCxnSpPr/>
          <p:nvPr/>
        </p:nvCxnSpPr>
        <p:spPr>
          <a:xfrm flipH="1" flipV="1">
            <a:off x="3412197" y="3808853"/>
            <a:ext cx="1388513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8FF359-DE1A-42DE-9DFA-1C6C6A16BE09}"/>
              </a:ext>
            </a:extLst>
          </p:cNvPr>
          <p:cNvSpPr txBox="1"/>
          <p:nvPr/>
        </p:nvSpPr>
        <p:spPr>
          <a:xfrm>
            <a:off x="3284204" y="3144906"/>
            <a:ext cx="1913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Subscribes to web server control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84889C-1DA7-4BF9-96EF-3802ADEF762B}"/>
              </a:ext>
            </a:extLst>
          </p:cNvPr>
          <p:cNvCxnSpPr/>
          <p:nvPr/>
        </p:nvCxnSpPr>
        <p:spPr>
          <a:xfrm>
            <a:off x="7167130" y="3797505"/>
            <a:ext cx="1369620" cy="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1A6BBA-ECEA-46DC-8E00-B00257E0A7AF}"/>
              </a:ext>
            </a:extLst>
          </p:cNvPr>
          <p:cNvSpPr txBox="1"/>
          <p:nvPr/>
        </p:nvSpPr>
        <p:spPr>
          <a:xfrm>
            <a:off x="6870617" y="3139786"/>
            <a:ext cx="2030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Recieves published sensor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95058-6756-4D09-9EC0-49153C0AB8FD}"/>
              </a:ext>
            </a:extLst>
          </p:cNvPr>
          <p:cNvSpPr txBox="1"/>
          <p:nvPr/>
        </p:nvSpPr>
        <p:spPr>
          <a:xfrm>
            <a:off x="835231" y="15279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C7E56-8A44-46A3-83A2-B1CD6FF303D0}"/>
              </a:ext>
            </a:extLst>
          </p:cNvPr>
          <p:cNvSpPr txBox="1"/>
          <p:nvPr/>
        </p:nvSpPr>
        <p:spPr>
          <a:xfrm>
            <a:off x="835231" y="1419100"/>
            <a:ext cx="690945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Broadcasts published messages to subscribed devices using MQTT</a:t>
            </a:r>
          </a:p>
        </p:txBody>
      </p:sp>
      <p:pic>
        <p:nvPicPr>
          <p:cNvPr id="10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2B33B38C-EE51-4389-89CC-661A40EC5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853" y="2871218"/>
            <a:ext cx="1619250" cy="1343025"/>
          </a:xfrm>
          <a:prstGeom prst="rect">
            <a:avLst/>
          </a:prstGeom>
        </p:spPr>
      </p:pic>
      <p:pic>
        <p:nvPicPr>
          <p:cNvPr id="17" name="Picture 1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3C027B4-3D5D-4D5A-8094-61072C1DD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7202" y="3825354"/>
            <a:ext cx="1327387" cy="4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4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4520-37E6-4821-9BBD-6C86BC2F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Web Application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A5B433F-BFD0-4177-9A2D-B162597E3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9213" y="1538638"/>
            <a:ext cx="6581626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9C50C-7324-471D-BD1C-BEDEDF7F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03841-2928-4E12-AC37-6DC7D9DE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70D16-6153-4053-8879-C25E722E4D18}"/>
              </a:ext>
            </a:extLst>
          </p:cNvPr>
          <p:cNvSpPr txBox="1"/>
          <p:nvPr/>
        </p:nvSpPr>
        <p:spPr>
          <a:xfrm>
            <a:off x="835231" y="1656607"/>
            <a:ext cx="4277095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800" err="1">
                <a:cs typeface="Calibri"/>
              </a:rPr>
              <a:t>Losant</a:t>
            </a:r>
            <a:endParaRPr lang="en-US" sz="280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IoT platform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Buildable Dashboard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Display sensor data about the plants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Graphs that display changes in readings over time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Database included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Control panel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Send commands to edge device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>
                <a:cs typeface="Calibri"/>
              </a:rPr>
              <a:t>View system state</a:t>
            </a: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22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0A00-F4D0-4255-BF23-EDFD4A08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Programming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E22BE-FD30-4D55-A58A-425D556A0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Embedded Software - Energia</a:t>
            </a:r>
          </a:p>
          <a:p>
            <a:pPr lvl="1"/>
            <a:r>
              <a:rPr lang="en-US">
                <a:cs typeface="Calibri"/>
              </a:rPr>
              <a:t>Offers a wide selection of APIs</a:t>
            </a:r>
          </a:p>
          <a:p>
            <a:pPr lvl="1"/>
            <a:r>
              <a:rPr lang="en-US">
                <a:cs typeface="Calibri"/>
              </a:rPr>
              <a:t>Object-Oriented C++</a:t>
            </a:r>
          </a:p>
          <a:p>
            <a:pPr lvl="1"/>
            <a:r>
              <a:rPr lang="en-US">
                <a:cs typeface="Calibri"/>
              </a:rPr>
              <a:t>Built-in Multitasking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Web Application – HTML/</a:t>
            </a:r>
            <a:r>
              <a:rPr lang="en-US" err="1">
                <a:cs typeface="Calibri"/>
              </a:rPr>
              <a:t>Javascript</a:t>
            </a:r>
            <a:endParaRPr lang="en-US">
              <a:cs typeface="Calibri"/>
            </a:endParaRPr>
          </a:p>
          <a:p>
            <a:pPr lvl="1"/>
            <a:r>
              <a:rPr lang="en-US" err="1">
                <a:cs typeface="Calibri"/>
              </a:rPr>
              <a:t>Losant</a:t>
            </a:r>
            <a:r>
              <a:rPr lang="en-US">
                <a:cs typeface="Calibri"/>
              </a:rPr>
              <a:t> Dashboards</a:t>
            </a:r>
          </a:p>
          <a:p>
            <a:pPr lvl="1"/>
            <a:r>
              <a:rPr lang="en-US">
                <a:cs typeface="Calibri"/>
              </a:rPr>
              <a:t>Experience Views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Cloud communication – HTTP/MQTT</a:t>
            </a:r>
          </a:p>
          <a:p>
            <a:pPr lvl="1"/>
            <a:r>
              <a:rPr lang="en-US" err="1">
                <a:ea typeface="+mn-lt"/>
                <a:cs typeface="+mn-lt"/>
              </a:rPr>
              <a:t>Losant</a:t>
            </a:r>
            <a:r>
              <a:rPr lang="en-US">
                <a:ea typeface="+mn-lt"/>
                <a:cs typeface="+mn-lt"/>
              </a:rPr>
              <a:t> workflows</a:t>
            </a:r>
            <a:endParaRPr lang="en-US">
              <a:cs typeface="Calibri"/>
            </a:endParaRPr>
          </a:p>
          <a:p>
            <a:pPr lvl="1"/>
            <a:r>
              <a:rPr lang="en-US" err="1">
                <a:ea typeface="+mn-lt"/>
                <a:cs typeface="+mn-lt"/>
              </a:rPr>
              <a:t>PubNub</a:t>
            </a:r>
            <a:r>
              <a:rPr lang="en-US">
                <a:ea typeface="+mn-lt"/>
                <a:cs typeface="+mn-lt"/>
              </a:rPr>
              <a:t> clients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9A25C-349D-4687-A63C-1B2AA7FA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719C5-A4EF-4A93-A381-00B33952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E6488F-FAB1-4DF7-8D2E-68BF54D62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1680550"/>
            <a:ext cx="4165600" cy="2176101"/>
          </a:xfrm>
          <a:prstGeom prst="rect">
            <a:avLst/>
          </a:prstGeom>
        </p:spPr>
      </p:pic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7C4FF432-A922-4049-97CA-04B719CFB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600" y="4002343"/>
            <a:ext cx="3708400" cy="24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4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E026-902B-4DC9-BA89-60F11211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Prototype Development</a:t>
            </a:r>
            <a:endParaRPr lang="en-US"/>
          </a:p>
        </p:txBody>
      </p:sp>
      <p:pic>
        <p:nvPicPr>
          <p:cNvPr id="6" name="Picture 6" descr="A picture containing wall, indoor, floor, table&#10;&#10;Description generated with very high confidence">
            <a:extLst>
              <a:ext uri="{FF2B5EF4-FFF2-40B4-BE49-F238E27FC236}">
                <a16:creationId xmlns:a16="http://schemas.microsoft.com/office/drawing/2014/main" id="{902D5413-16A8-42EA-9002-4A2E534D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80393" y="2242087"/>
            <a:ext cx="4713213" cy="35299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7F61-8BE9-4EA2-9646-38B8330FE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79B38-A810-484D-BF88-E74F174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07C28-A0FC-4B64-AF10-E0CDB13777BF}"/>
              </a:ext>
            </a:extLst>
          </p:cNvPr>
          <p:cNvSpPr txBox="1"/>
          <p:nvPr/>
        </p:nvSpPr>
        <p:spPr>
          <a:xfrm>
            <a:off x="835231" y="1686295"/>
            <a:ext cx="5929745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  <a:p>
            <a:pPr marL="914400" lvl="1" indent="-457200">
              <a:buFont typeface="Arial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11" name="Picture 11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6FB20EDE-1C73-4EB3-B0C2-8F08C3186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651000"/>
            <a:ext cx="35052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962E-4233-4968-B62D-ED3BFA70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540223"/>
            <a:ext cx="3317240" cy="1325563"/>
          </a:xfrm>
        </p:spPr>
        <p:txBody>
          <a:bodyPr/>
          <a:lstStyle/>
          <a:p>
            <a:r>
              <a:rPr lang="en-US"/>
              <a:t>Financing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90011-89ED-4373-A143-0477D00F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68EE5-36C7-4850-A94E-C7336AD9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4D8954CA-612E-47FB-8395-167487784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371492"/>
              </p:ext>
            </p:extLst>
          </p:nvPr>
        </p:nvGraphicFramePr>
        <p:xfrm>
          <a:off x="5572760" y="685800"/>
          <a:ext cx="4526280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612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Component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Plexiglass panels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Wood &amp; miscellaneous hardware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Water Tanks &amp; Tubing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Pumps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435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LEDs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7986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086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PCB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5169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ICs &amp; on-board components 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270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Humidity &amp; temperature sensor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1552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Soil moisture sensor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956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Humidifier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686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Fans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664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Plants &amp; soil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22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Breakout boards &amp; other test equipment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670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$471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277101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DC9642-8E8D-44D6-AB3F-67FAEE48EC86}"/>
              </a:ext>
            </a:extLst>
          </p:cNvPr>
          <p:cNvSpPr txBox="1">
            <a:spLocks/>
          </p:cNvSpPr>
          <p:nvPr/>
        </p:nvSpPr>
        <p:spPr>
          <a:xfrm>
            <a:off x="1417320" y="1865786"/>
            <a:ext cx="47498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Budget: $500</a:t>
            </a:r>
          </a:p>
        </p:txBody>
      </p:sp>
      <p:pic>
        <p:nvPicPr>
          <p:cNvPr id="11" name="Picture 10" descr="A close up of a plant&#10;&#10;Description automatically generated">
            <a:extLst>
              <a:ext uri="{FF2B5EF4-FFF2-40B4-BE49-F238E27FC236}">
                <a16:creationId xmlns:a16="http://schemas.microsoft.com/office/drawing/2014/main" id="{68C11762-C5F6-40D9-AD9F-4BD592CB0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020372"/>
            <a:ext cx="3579978" cy="38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1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D91B-1D0F-4877-8CC1-4367699E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Changed 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0D52E-796F-4D27-B589-AC795FA47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 sensor: wasn’t adding the functionality that we thought</a:t>
            </a:r>
          </a:p>
          <a:p>
            <a:r>
              <a:rPr lang="en-US"/>
              <a:t>Touch screen LCD GUI: troubles adding the correct timings needed for our </a:t>
            </a:r>
            <a:r>
              <a:rPr lang="en-US" err="1"/>
              <a:t>Kentec</a:t>
            </a:r>
            <a:r>
              <a:rPr lang="en-US"/>
              <a:t> QVGA Display </a:t>
            </a:r>
            <a:r>
              <a:rPr lang="en-US" err="1"/>
              <a:t>BoosterPack</a:t>
            </a:r>
            <a:r>
              <a:rPr lang="en-US"/>
              <a:t>/correcting libraries</a:t>
            </a:r>
          </a:p>
          <a:p>
            <a:r>
              <a:rPr lang="en-US"/>
              <a:t>PCB difficulties</a:t>
            </a:r>
          </a:p>
          <a:p>
            <a:r>
              <a:rPr lang="en-US"/>
              <a:t>LED programming</a:t>
            </a:r>
          </a:p>
          <a:p>
            <a:r>
              <a:rPr lang="en-US"/>
              <a:t>Humidifier disk waterproofing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7558-A9FB-44BA-8FC7-53CF08C0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695C3-4F81-4C79-8B04-2C459560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0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BED-5FBB-4CD3-A948-C3EDFC8C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436812"/>
            <a:ext cx="10515600" cy="1325563"/>
          </a:xfrm>
        </p:spPr>
        <p:txBody>
          <a:bodyPr/>
          <a:lstStyle/>
          <a:p>
            <a:pPr algn="ctr"/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404A8-ABAE-47E2-9D61-B90DBF24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475"/>
            <a:ext cx="10515600" cy="46624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9BD85-C40B-4ACE-BA7B-B9785324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93DA3-8993-4C62-A971-BDD23839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A plate of food with broccoli&#10;&#10;Description automatically generated">
            <a:extLst>
              <a:ext uri="{FF2B5EF4-FFF2-40B4-BE49-F238E27FC236}">
                <a16:creationId xmlns:a16="http://schemas.microsoft.com/office/drawing/2014/main" id="{638A298E-DE12-4DA0-BBBE-CEEE9267C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1049" b="4808"/>
          <a:stretch/>
        </p:blipFill>
        <p:spPr>
          <a:xfrm>
            <a:off x="0" y="0"/>
            <a:ext cx="6315075" cy="65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5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7E9E-E55A-4737-BB9F-2497ED80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485616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Project Specifications &amp;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BAA23-08D3-47FA-8BB1-74C3B199E66D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4A03-5F8F-4E3F-A040-F8AF146A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912C-5842-4C4D-A4A7-EB12E8D3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45897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6312535" y="1696185"/>
            <a:ext cx="5510530" cy="5448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Requirements</a:t>
            </a:r>
          </a:p>
          <a:p>
            <a:pPr lvl="1"/>
            <a:r>
              <a:rPr lang="en-US"/>
              <a:t>System must be equipped to provide water, humidity, air circulation, and ample lighting for photosynthesis</a:t>
            </a:r>
          </a:p>
          <a:p>
            <a:pPr lvl="1"/>
            <a:endParaRPr lang="en-US"/>
          </a:p>
          <a:p>
            <a:pPr lvl="1"/>
            <a:r>
              <a:rPr lang="en-US"/>
              <a:t>Set-up and maintenance is achievable in a home or office environment</a:t>
            </a:r>
          </a:p>
          <a:p>
            <a:pPr lvl="1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7E05005-6D98-421F-AF59-F0558A6DB3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339598"/>
              </p:ext>
            </p:extLst>
          </p:nvPr>
        </p:nvGraphicFramePr>
        <p:xfrm>
          <a:off x="216969" y="1872865"/>
          <a:ext cx="5879032" cy="3392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762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322141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Parameter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Specification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Height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&lt; 6ft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Weight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&lt; 50lbs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Max. Power Consumption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7.1W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Bluetooth Range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10m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Humidity Range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50-60%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07499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LED </a:t>
                      </a:r>
                      <a:r>
                        <a:rPr lang="en-US" sz="1600" err="1">
                          <a:solidFill>
                            <a:schemeClr val="bg1"/>
                          </a:solidFill>
                        </a:rPr>
                        <a:t>Growlight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 Sequence Time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6-8hrs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5741805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Hygrometer Polling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 measurement per minute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1982727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Soil Moisture Sensor Polling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 measurement every 6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</a:rPr>
                        <a:t>hrs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5549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4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7E9E-E55A-4737-BB9F-2497ED80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7734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Environmental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BAA23-08D3-47FA-8BB1-74C3B199E66D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4A03-5F8F-4E3F-A040-F8AF146A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912C-5842-4C4D-A4A7-EB12E8D3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45897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2D309E5-9EBD-4545-9984-237D136A2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321598"/>
              </p:ext>
            </p:extLst>
          </p:nvPr>
        </p:nvGraphicFramePr>
        <p:xfrm>
          <a:off x="1012656" y="1702911"/>
          <a:ext cx="10166685" cy="382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2543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4472071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4472071">
                  <a:extLst>
                    <a:ext uri="{9D8B030D-6E8A-4147-A177-3AD203B41FA5}">
                      <a16:colId xmlns:a16="http://schemas.microsoft.com/office/drawing/2014/main" val="2967734336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Plant Need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Provision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Engineering System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Sunlight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Radiant energy light source with either a full spectrum of light or red and blue wavelengths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LED strip lights of blue and red wavelengths on a timed schedule, 6-8 hours per day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Water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A watering system that fully waters plants only when the soil is dry and has a means of collecting and removing excess water from the soil to prevent root rot 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Pump and tubing that delivers water to plant beds when moisture sensor indicates dry soil; runoff system that collects water prior to drainage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Balanced pH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Monitoring of soil pH to indicate nutrient absorption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pH sensor that communicates levels to be displayed to the user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Humidity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Relative humidity monitoring and maintenance of at least 50%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Small diffuser that activates upon low hygrometer measurements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Airflow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A ventilation system for providing carbon dioxide and preventing disease 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Fans that operate on a regular basis and upon high hygrometer measurements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657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81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Project Block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D2887-038C-4491-B528-81A580E61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57" y="1189052"/>
            <a:ext cx="7905750" cy="5131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7FAD3-39ED-4781-B584-131547208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1902404"/>
            <a:ext cx="2361304" cy="305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6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 Child UML Diagrams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92332-08C2-422C-8F2A-53C6FC43B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243137"/>
            <a:ext cx="101346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1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Parent UML Diagrams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94123-9DCA-4873-93B8-6071F566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800100"/>
            <a:ext cx="10467975" cy="56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6" id="{84FFF101-81F4-4803-B5E6-7744F8F5F1C7}" vid="{8A20AC5E-89E7-4106-B2B9-5341436C47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33B0BBF06374DA7C9867B865ABDD5" ma:contentTypeVersion="13" ma:contentTypeDescription="Create a new document." ma:contentTypeScope="" ma:versionID="8add2deb1cc125981c8a97ec9aa6d29d">
  <xsd:schema xmlns:xsd="http://www.w3.org/2001/XMLSchema" xmlns:xs="http://www.w3.org/2001/XMLSchema" xmlns:p="http://schemas.microsoft.com/office/2006/metadata/properties" xmlns:ns3="a1ba1a39-79da-489d-bfed-0607d9c0ab1b" xmlns:ns4="6affec41-23d6-4867-917d-2ba234258409" targetNamespace="http://schemas.microsoft.com/office/2006/metadata/properties" ma:root="true" ma:fieldsID="7950ad14fca4163531f6867240bcfa2d" ns3:_="" ns4:_="">
    <xsd:import namespace="a1ba1a39-79da-489d-bfed-0607d9c0ab1b"/>
    <xsd:import namespace="6affec41-23d6-4867-917d-2ba23425840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a1a39-79da-489d-bfed-0607d9c0ab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fec41-23d6-4867-917d-2ba234258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1CC127-297C-489C-9D68-2E39AF1AAD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610AB6-9EB4-448F-9615-7165CB53F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38752F-C2E5-4A4F-88FE-4950FBB74A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ba1a39-79da-489d-bfed-0607d9c0ab1b"/>
    <ds:schemaRef ds:uri="6affec41-23d6-4867-917d-2ba2342584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CDS Template</Template>
  <TotalTime>0</TotalTime>
  <Words>2056</Words>
  <Application>Microsoft Office PowerPoint</Application>
  <PresentationFormat>Widescreen</PresentationFormat>
  <Paragraphs>869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Office Theme</vt:lpstr>
      <vt:lpstr>SmartLeaf  Indoor Greenhouse System</vt:lpstr>
      <vt:lpstr>Administrative Introduction</vt:lpstr>
      <vt:lpstr>Project Description</vt:lpstr>
      <vt:lpstr>Project Motivation</vt:lpstr>
      <vt:lpstr>Project Specifications &amp; Requirements</vt:lpstr>
      <vt:lpstr>Environmental Requirements</vt:lpstr>
      <vt:lpstr>Project Block Diagram</vt:lpstr>
      <vt:lpstr> Child UML Diagrams</vt:lpstr>
      <vt:lpstr>Parent UML Diagrams</vt:lpstr>
      <vt:lpstr>Project Design</vt:lpstr>
      <vt:lpstr>Project Design</vt:lpstr>
      <vt:lpstr>Power Supply</vt:lpstr>
      <vt:lpstr>Power Supply</vt:lpstr>
      <vt:lpstr>PowerPoint Presentation</vt:lpstr>
      <vt:lpstr>Switching Regulators</vt:lpstr>
      <vt:lpstr>Control Circuits</vt:lpstr>
      <vt:lpstr>Control Circuits</vt:lpstr>
      <vt:lpstr>PowerPoint Presentation</vt:lpstr>
      <vt:lpstr>Control Circuits</vt:lpstr>
      <vt:lpstr>Control Circuits</vt:lpstr>
      <vt:lpstr>Control Circuits</vt:lpstr>
      <vt:lpstr>Control Circuits</vt:lpstr>
      <vt:lpstr>Parent Microcontroller Prototype</vt:lpstr>
      <vt:lpstr>Child Microcontroller Prototype</vt:lpstr>
      <vt:lpstr>LM393 Soil Moisture Sensor</vt:lpstr>
      <vt:lpstr>DHT22 Temperature and Humidity Sensor</vt:lpstr>
      <vt:lpstr> High Sensitivity Water Sensor - RED </vt:lpstr>
      <vt:lpstr>Fan</vt:lpstr>
      <vt:lpstr>Humidifier</vt:lpstr>
      <vt:lpstr>Water Pump</vt:lpstr>
      <vt:lpstr>LCD Touchscreens</vt:lpstr>
      <vt:lpstr>LEDs</vt:lpstr>
      <vt:lpstr>Bluetooth Modules</vt:lpstr>
      <vt:lpstr>WiFi Modules</vt:lpstr>
      <vt:lpstr>Parent and Child PCB</vt:lpstr>
      <vt:lpstr>Power PCB</vt:lpstr>
      <vt:lpstr>Communication</vt:lpstr>
      <vt:lpstr>Sensor Module</vt:lpstr>
      <vt:lpstr>Parent Module</vt:lpstr>
      <vt:lpstr>PubNub</vt:lpstr>
      <vt:lpstr>Web Application</vt:lpstr>
      <vt:lpstr>Programming</vt:lpstr>
      <vt:lpstr>Prototype Development</vt:lpstr>
      <vt:lpstr>Financing</vt:lpstr>
      <vt:lpstr>Changed Implementations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SmartLeaf  Indoor Greenhouse System</dc:title>
  <dc:creator>Megan Morris</dc:creator>
  <cp:lastModifiedBy>Alex Lam</cp:lastModifiedBy>
  <cp:revision>1</cp:revision>
  <dcterms:created xsi:type="dcterms:W3CDTF">2019-09-13T04:09:37Z</dcterms:created>
  <dcterms:modified xsi:type="dcterms:W3CDTF">2019-12-02T01:33:41Z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0x0101005ED33B0BBF06374DA7C9867B865ABDD5</vt:lpwstr>
  </property>
</Properties>
</file>